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8" r:id="rId3"/>
    <p:sldId id="279" r:id="rId4"/>
    <p:sldId id="303" r:id="rId5"/>
    <p:sldId id="304" r:id="rId6"/>
    <p:sldId id="305" r:id="rId7"/>
    <p:sldId id="288" r:id="rId8"/>
    <p:sldId id="302" r:id="rId9"/>
    <p:sldId id="282" r:id="rId10"/>
    <p:sldId id="284" r:id="rId11"/>
    <p:sldId id="285" r:id="rId12"/>
    <p:sldId id="306" r:id="rId13"/>
    <p:sldId id="296" r:id="rId14"/>
    <p:sldId id="307" r:id="rId15"/>
    <p:sldId id="308" r:id="rId16"/>
    <p:sldId id="276" r:id="rId17"/>
    <p:sldId id="309" r:id="rId18"/>
    <p:sldId id="310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2" autoAdjust="0"/>
  </p:normalViewPr>
  <p:slideViewPr>
    <p:cSldViewPr snapToGrid="0" snapToObjects="1">
      <p:cViewPr varScale="1">
        <p:scale>
          <a:sx n="47" d="100"/>
          <a:sy n="47" d="100"/>
        </p:scale>
        <p:origin x="-118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933E-B758-4854-AE67-4CE9CEC28383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4487-BCA0-45BA-BC09-25C76E85A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8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A5C403-F78A-4038-88A4-4F8518C7674D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B614CF-B2E7-472B-9FD1-89C6FD939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0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students to Cornell Notes.</a:t>
            </a:r>
          </a:p>
          <a:p>
            <a:r>
              <a:rPr lang="en-US" dirty="0" smtClean="0"/>
              <a:t>Relay that</a:t>
            </a:r>
            <a:r>
              <a:rPr lang="en-US" baseline="0" dirty="0" smtClean="0"/>
              <a:t> note-taking is a cornerstone of a GREAT student and more specifically a successful AVID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Point out when they take notes and some of the skills that will help them be more effective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From “lecture”, text, video, projects, etc.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Paraphrasing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Skip lines between ideas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Abbreviate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phrases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bullets/lists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Recognize cues from teachers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outline style, diagrams, pictures, graphs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teacher has stopped talking or the project is over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the right</a:t>
            </a:r>
            <a:r>
              <a:rPr lang="en-US" baseline="0" dirty="0" smtClean="0"/>
              <a:t> hand side s</a:t>
            </a:r>
            <a:r>
              <a:rPr lang="en-US" dirty="0" smtClean="0"/>
              <a:t>tudents</a:t>
            </a:r>
            <a:r>
              <a:rPr lang="en-US" baseline="0" dirty="0" smtClean="0"/>
              <a:t> should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Highlight important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Cross out non-essential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 (*) any information that might show up on a test/quiz.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Students</a:t>
            </a:r>
            <a:r>
              <a:rPr lang="en-US" baseline="0" dirty="0" smtClean="0"/>
              <a:t> missed information during the lecture they should work with a friend in the class to: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Fill in Gaps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Correct information they copied wrong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Identify important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the Questions on the left side should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Reflect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Be Good study questions that will help them remember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</a:t>
            </a:r>
            <a:r>
              <a:rPr lang="en-US" baseline="0" dirty="0" smtClean="0"/>
              <a:t> phrased like possible test questions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Areas of confusion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Gaps in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can think of the summary at the bottom of the page as a nightly Quickwrite</a:t>
            </a:r>
          </a:p>
          <a:p>
            <a:r>
              <a:rPr lang="en-US" dirty="0" smtClean="0"/>
              <a:t>It should reflect the most important</a:t>
            </a:r>
            <a:r>
              <a:rPr lang="en-US" baseline="0" dirty="0" smtClean="0"/>
              <a:t> information from the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later go back and</a:t>
            </a:r>
            <a:r>
              <a:rPr lang="en-US" baseline="0" dirty="0" smtClean="0"/>
              <a:t> study their notes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Have students cover up the information on the right with a blank piece of paper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Rework the questions on the left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Then see if the information matches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students are going to use their notes from THIS lecture on C Notes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Have</a:t>
            </a:r>
            <a:r>
              <a:rPr lang="en-US" baseline="0" dirty="0" smtClean="0"/>
              <a:t> students independently highlight and cross out unnecessary information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have students meet with their</a:t>
            </a:r>
            <a:r>
              <a:rPr lang="en-US" baseline="0" dirty="0" smtClean="0"/>
              <a:t> Northwest Partner in order to: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Fill in missing information from the lecture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Generate Two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homework, and tell students they will</a:t>
            </a:r>
            <a:r>
              <a:rPr lang="en-US" baseline="0" dirty="0" smtClean="0"/>
              <a:t> need this </a:t>
            </a:r>
            <a:r>
              <a:rPr lang="en-US" baseline="0" smtClean="0"/>
              <a:t>for tomorrow.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Advantages of Cornell</a:t>
            </a:r>
            <a:r>
              <a:rPr lang="en-US" baseline="0" dirty="0" smtClean="0"/>
              <a:t> Notes</a:t>
            </a:r>
          </a:p>
          <a:p>
            <a:r>
              <a:rPr lang="en-US" baseline="0" dirty="0" smtClean="0"/>
              <a:t>Let them know if they run out/don’t have C Note paper they can draw a 2 ½ inch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 they should begin taking notes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fill out the heading (Topic, Name, and Essential Question)</a:t>
            </a:r>
          </a:p>
          <a:p>
            <a:r>
              <a:rPr lang="en-US" baseline="0" dirty="0" smtClean="0"/>
              <a:t>Make sure that students Fill out this part in PEN!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a lecture they record their information</a:t>
            </a:r>
            <a:r>
              <a:rPr lang="en-US" baseline="0" dirty="0" smtClean="0"/>
              <a:t> on the RIGHT Side ONLY</a:t>
            </a:r>
          </a:p>
          <a:p>
            <a:r>
              <a:rPr lang="en-US" baseline="0" dirty="0" smtClean="0"/>
              <a:t>Tell them to ignore the Questions and summary section until the lecture is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To fill out the heading before the lesson begins</a:t>
            </a:r>
          </a:p>
          <a:p>
            <a:r>
              <a:rPr lang="en-US" baseline="0" dirty="0" smtClean="0"/>
              <a:t>Make sure they have the line down the left side</a:t>
            </a:r>
          </a:p>
          <a:p>
            <a:r>
              <a:rPr lang="en-US" baseline="0" dirty="0" smtClean="0"/>
              <a:t>Take Notes on the right side (ONLY) during the lecture</a:t>
            </a:r>
          </a:p>
          <a:p>
            <a:r>
              <a:rPr lang="en-US" baseline="0" dirty="0" smtClean="0"/>
              <a:t>When the teacher is done, they should go back to write Questions on the left</a:t>
            </a:r>
          </a:p>
          <a:p>
            <a:r>
              <a:rPr lang="en-US" baseline="0" dirty="0" smtClean="0"/>
              <a:t>That night they should summarize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example of a properly filled out heading: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Name, Class, Period, and date (In PEN)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Topic of the Notes for the day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Essential Question (Is a question that captures the point of the lesson)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teacher does not give the students an Essential Question:</a:t>
            </a:r>
          </a:p>
          <a:p>
            <a:r>
              <a:rPr lang="en-US" baseline="0" dirty="0" smtClean="0"/>
              <a:t>Have them take the daily standard and turn it into a question.</a:t>
            </a:r>
          </a:p>
          <a:p>
            <a:r>
              <a:rPr lang="en-US" baseline="0" dirty="0" smtClean="0"/>
              <a:t>Discuss how this can be done in all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4289" y="0"/>
            <a:ext cx="8656303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8007" y="4673423"/>
            <a:ext cx="841621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  <a:endParaRPr lang="en-US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00088" y="233363"/>
            <a:ext cx="7380287" cy="914400"/>
          </a:xfr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170784" y="6102350"/>
            <a:ext cx="4343434" cy="623888"/>
          </a:xfrm>
        </p:spPr>
        <p:txBody>
          <a:bodyPr/>
          <a:lstStyle>
            <a:lvl1pPr algn="r">
              <a:buNone/>
              <a:defRPr sz="36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70560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VID_logo-spot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64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47045" y="6356350"/>
            <a:ext cx="83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A52E982-9076-4FD5-B10F-D7B28E0C908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 algn="ctr"/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5" r:id="rId3"/>
    <p:sldLayoutId id="2147483833" r:id="rId4"/>
    <p:sldLayoutId id="2147483834" r:id="rId5"/>
    <p:sldLayoutId id="2147483835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00088" y="101159"/>
            <a:ext cx="7380287" cy="914400"/>
          </a:xfrm>
        </p:spPr>
        <p:txBody>
          <a:bodyPr/>
          <a:lstStyle/>
          <a:p>
            <a:r>
              <a:rPr lang="en-US" b="1" dirty="0" smtClean="0"/>
              <a:t>Cornell Note-Taking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2778" y="1020771"/>
            <a:ext cx="3246759" cy="374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8568"/>
            <a:ext cx="9144001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 </a:t>
            </a:r>
            <a:r>
              <a:rPr lang="en-US" sz="3800" b="1" dirty="0" smtClean="0"/>
              <a:t>When there is no Essential Questions</a:t>
            </a:r>
            <a:endParaRPr lang="en-US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296" y="1117336"/>
          <a:ext cx="8686800" cy="47759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2800"/>
                <a:gridCol w="5334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Standard/Objective </a:t>
                      </a:r>
                      <a:r>
                        <a:rPr lang="en-US" sz="2000" dirty="0" smtClean="0"/>
                        <a:t>(ELA)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3.6-Identify significant literary devices (e.g., metaphor,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symbolism, dialect, irony) that define a writer’s style.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do literary devices such as metaphor, symbolism, dialect, and irony define the writer’s style?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(Math)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Alg. 9.0- Students use substitution to solve a system of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 linear equations in two variables algebraically.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is a system of two linear equations solved by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substitution?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10.5.2- Understand the role of Appeasement, nonintervention (isolationism), and the domestic distractions in Europe and the United States prior to the outbreak of World War II.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Why is Appeasement a contributing factor to the start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World War II?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 (Science)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Diffusion and Osmosis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What is the process of diffusion and osmosis in a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membrane system?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8568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19168"/>
            <a:ext cx="8153400" cy="5076832"/>
          </a:xfrm>
        </p:spPr>
        <p:txBody>
          <a:bodyPr/>
          <a:lstStyle/>
          <a:p>
            <a:r>
              <a:rPr lang="en-US" b="1" dirty="0" smtClean="0"/>
              <a:t>From “lecture”, text, video, projects, etc.</a:t>
            </a:r>
          </a:p>
          <a:p>
            <a:r>
              <a:rPr lang="en-US" b="1" dirty="0" smtClean="0"/>
              <a:t>Paraphrasing</a:t>
            </a:r>
          </a:p>
          <a:p>
            <a:r>
              <a:rPr lang="en-US" b="1" dirty="0" smtClean="0"/>
              <a:t>Skip lines between ideas</a:t>
            </a:r>
          </a:p>
          <a:p>
            <a:r>
              <a:rPr lang="en-US" b="1" dirty="0" smtClean="0"/>
              <a:t>Abbreviate</a:t>
            </a:r>
          </a:p>
          <a:p>
            <a:r>
              <a:rPr lang="en-US" b="1" dirty="0" smtClean="0"/>
              <a:t>Use phrases</a:t>
            </a:r>
          </a:p>
          <a:p>
            <a:r>
              <a:rPr lang="en-US" b="1" dirty="0" smtClean="0"/>
              <a:t>Use bullets/lists</a:t>
            </a:r>
          </a:p>
          <a:p>
            <a:r>
              <a:rPr lang="en-US" b="1" dirty="0" smtClean="0"/>
              <a:t>Recognize cues from teachers</a:t>
            </a:r>
          </a:p>
          <a:p>
            <a:r>
              <a:rPr lang="en-US" b="1" dirty="0" smtClean="0"/>
              <a:t>Use outline style, diagrams, pictures, graphs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7715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 important information</a:t>
            </a:r>
          </a:p>
          <a:p>
            <a:r>
              <a:rPr lang="en-US" dirty="0" smtClean="0"/>
              <a:t>Cross out non-essential information</a:t>
            </a:r>
          </a:p>
          <a:p>
            <a:r>
              <a:rPr lang="en-US" dirty="0" smtClean="0"/>
              <a:t>Star (*) any information that might show up on a test/quiz.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0"/>
            <a:ext cx="7431216" cy="8858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376368" y="1906040"/>
            <a:ext cx="6024563" cy="4016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1026460"/>
            <a:ext cx="6472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Compare your notes with a partner!</a:t>
            </a:r>
            <a:endParaRPr lang="en-US" sz="32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95300" y="1243010"/>
            <a:ext cx="2647950" cy="44180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What type of question should I write?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143250" y="1214434"/>
            <a:ext cx="5557838" cy="4418013"/>
          </a:xfrm>
        </p:spPr>
        <p:txBody>
          <a:bodyPr/>
          <a:lstStyle/>
          <a:p>
            <a:r>
              <a:rPr lang="en-US" dirty="0" smtClean="0"/>
              <a:t>Your questions should reflect:</a:t>
            </a:r>
            <a:endParaRPr lang="en-US" b="1" dirty="0" smtClean="0"/>
          </a:p>
          <a:p>
            <a:pPr lvl="1"/>
            <a:r>
              <a:rPr lang="en-US" dirty="0" smtClean="0"/>
              <a:t>Information on the right side</a:t>
            </a:r>
          </a:p>
          <a:p>
            <a:pPr lvl="1"/>
            <a:r>
              <a:rPr lang="en-US" dirty="0" smtClean="0"/>
              <a:t>Questions that help you study</a:t>
            </a:r>
          </a:p>
          <a:p>
            <a:pPr lvl="1"/>
            <a:r>
              <a:rPr lang="en-US" b="1" dirty="0" smtClean="0"/>
              <a:t>Info that might appear on a test</a:t>
            </a:r>
          </a:p>
          <a:p>
            <a:pPr lvl="1"/>
            <a:r>
              <a:rPr lang="en-US" dirty="0" smtClean="0"/>
              <a:t>Info you don’t understand</a:t>
            </a:r>
          </a:p>
          <a:p>
            <a:pPr lvl="1"/>
            <a:r>
              <a:rPr lang="en-US" dirty="0" smtClean="0"/>
              <a:t>Gaps in your notes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Generate Good Study Questions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28662" y="3700462"/>
            <a:ext cx="4829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Phrase the Question on the left so that it helps you recall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information on the right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7472363" cy="4459287"/>
          </a:xfrm>
        </p:spPr>
        <p:txBody>
          <a:bodyPr/>
          <a:lstStyle/>
          <a:p>
            <a:r>
              <a:rPr lang="en-US" dirty="0" smtClean="0"/>
              <a:t>Look over that page of notes (1-3 </a:t>
            </a:r>
            <a:r>
              <a:rPr lang="en-US" dirty="0" err="1" smtClean="0"/>
              <a:t>mins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Write a 3 or 4 sentence summary</a:t>
            </a:r>
          </a:p>
          <a:p>
            <a:r>
              <a:rPr lang="en-US" dirty="0" smtClean="0"/>
              <a:t>Identify the most important pieces of information.</a:t>
            </a:r>
          </a:p>
          <a:p>
            <a:r>
              <a:rPr lang="en-US" dirty="0" smtClean="0"/>
              <a:t>Answer the Essential Question and your questions on the left side in that summary.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At home that night…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43575"/>
            <a:ext cx="5086350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9953" y="1032236"/>
            <a:ext cx="4777796" cy="584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599" y="140375"/>
            <a:ext cx="7658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eorgia" pitchFamily="18" charset="0"/>
              </a:rPr>
              <a:t>Using your notes to Study</a:t>
            </a:r>
            <a:endParaRPr lang="en-US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9855" y="2291506"/>
            <a:ext cx="3162642" cy="360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50871" y="2269471"/>
            <a:ext cx="2997389" cy="3602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Cover the notes on the right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Rework/Answer questions on the left</a:t>
            </a:r>
            <a:endParaRPr lang="en-US" sz="100" b="1" dirty="0" smtClean="0">
              <a:solidFill>
                <a:schemeClr val="tx1"/>
              </a:solidFill>
            </a:endParaRPr>
          </a:p>
          <a:p>
            <a:pPr algn="ctr"/>
            <a:endParaRPr lang="en-US" sz="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Look over your notes </a:t>
            </a:r>
          </a:p>
          <a:p>
            <a:pPr lvl="1"/>
            <a:r>
              <a:rPr lang="en-US" dirty="0" smtClean="0"/>
              <a:t>Underline/highlight important information</a:t>
            </a:r>
          </a:p>
          <a:p>
            <a:pPr lvl="1"/>
            <a:r>
              <a:rPr lang="en-US" dirty="0" smtClean="0"/>
              <a:t>Cross out unnecessary information</a:t>
            </a:r>
          </a:p>
          <a:p>
            <a:r>
              <a:rPr lang="en-US" dirty="0" smtClean="0"/>
              <a:t>Meet with your Northwest Partner </a:t>
            </a:r>
          </a:p>
          <a:p>
            <a:pPr lvl="1"/>
            <a:r>
              <a:rPr lang="en-US" dirty="0" smtClean="0"/>
              <a:t>Fill in missed information</a:t>
            </a:r>
          </a:p>
          <a:p>
            <a:pPr lvl="1"/>
            <a:r>
              <a:rPr lang="en-US" dirty="0" smtClean="0"/>
              <a:t>Generate two good study question in the left column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Let’s Focus on your Notes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14400" y="1018579"/>
            <a:ext cx="6867525" cy="4600020"/>
          </a:xfrm>
        </p:spPr>
        <p:txBody>
          <a:bodyPr/>
          <a:lstStyle/>
          <a:p>
            <a:r>
              <a:rPr lang="en-US" dirty="0" smtClean="0"/>
              <a:t>Insure you have 2 good study questions on the left</a:t>
            </a:r>
          </a:p>
          <a:p>
            <a:r>
              <a:rPr lang="en-US" dirty="0" smtClean="0"/>
              <a:t>Set a timer for 3 minutes (or watch the clock), and do a Quickwrite summary answering:</a:t>
            </a:r>
          </a:p>
          <a:p>
            <a:pPr lvl="1"/>
            <a:r>
              <a:rPr lang="en-US" dirty="0" smtClean="0"/>
              <a:t>How are taking Cornell Notes different from how I have taken Notes in the past?</a:t>
            </a:r>
          </a:p>
          <a:p>
            <a:r>
              <a:rPr lang="en-US" dirty="0" smtClean="0"/>
              <a:t>Take Cornell Notes in at least 2 academic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smtClean="0"/>
              <a:t>Tonight’s homework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07"/>
            <a:ext cx="6778752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Basics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Method for mastering information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Sequential 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Cornell note paper</a:t>
            </a:r>
          </a:p>
          <a:p>
            <a:pPr lvl="1"/>
            <a:r>
              <a:rPr lang="en-US" dirty="0" smtClean="0"/>
              <a:t>Basic loose-leaf paper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40876"/>
            <a:ext cx="4747098" cy="817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C-Note Paper Samples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83577"/>
            <a:ext cx="4310150" cy="5577840"/>
          </a:xfrm>
          <a:prstGeom prst="rect">
            <a:avLst/>
          </a:prstGeom>
          <a:noFill/>
        </p:spPr>
      </p:pic>
      <p:pic>
        <p:nvPicPr>
          <p:cNvPr id="2051" name="Picture 3" descr="C:\Documents and Settings\tbugno\Desktop\Student Handout 2.1d (2 pages)_Page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74873" y="1287296"/>
            <a:ext cx="4310149" cy="5577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Let’s Practice…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Heading…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 l="8434" b="81055"/>
          <a:stretch>
            <a:fillRect/>
          </a:stretch>
        </p:blipFill>
        <p:spPr bwMode="auto">
          <a:xfrm>
            <a:off x="0" y="2408524"/>
            <a:ext cx="8556171" cy="22908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6629" y="2569029"/>
            <a:ext cx="265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Learning to</a:t>
            </a:r>
          </a:p>
          <a:p>
            <a:endParaRPr lang="en-US" dirty="0" smtClean="0"/>
          </a:p>
          <a:p>
            <a:r>
              <a:rPr lang="en-US" dirty="0" smtClean="0"/>
              <a:t>Take Cornell Notes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7143" y="2569029"/>
            <a:ext cx="26561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Name</a:t>
            </a:r>
          </a:p>
          <a:p>
            <a:endParaRPr lang="en-US" dirty="0" smtClean="0"/>
          </a:p>
          <a:p>
            <a:r>
              <a:rPr lang="en-US" dirty="0" smtClean="0"/>
              <a:t> 	AVID/ Per.</a:t>
            </a:r>
          </a:p>
          <a:p>
            <a:endParaRPr lang="en-US" sz="800" dirty="0" smtClean="0"/>
          </a:p>
          <a:p>
            <a:r>
              <a:rPr lang="en-US" dirty="0" smtClean="0"/>
              <a:t>	September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07971"/>
            <a:ext cx="86432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How are taking Cornell Notes different from how I have taken Notes</a:t>
            </a:r>
          </a:p>
          <a:p>
            <a:endParaRPr lang="en-US" sz="1100" dirty="0" smtClean="0"/>
          </a:p>
          <a:p>
            <a:r>
              <a:rPr lang="en-US" dirty="0" smtClean="0"/>
              <a:t>in the past?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956544"/>
            <a:ext cx="4517568" cy="58462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2220686"/>
            <a:ext cx="3091545" cy="386442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During Lecture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Write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In This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Section Only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Help you work on assignments and study for tests outside of class</a:t>
            </a:r>
          </a:p>
          <a:p>
            <a:r>
              <a:rPr lang="en-US" dirty="0" smtClean="0"/>
              <a:t>Stimulates Critical Thinking skills</a:t>
            </a:r>
          </a:p>
          <a:p>
            <a:r>
              <a:rPr lang="en-US" dirty="0" smtClean="0"/>
              <a:t>Helps organize and process information</a:t>
            </a:r>
          </a:p>
          <a:p>
            <a:r>
              <a:rPr lang="en-US" dirty="0" smtClean="0"/>
              <a:t>Help you recall information and use your notes multiple times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Why Take Cornell Notes?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4460558" y="1885950"/>
            <a:ext cx="771526" cy="42864"/>
          </a:xfrm>
          <a:custGeom>
            <a:avLst/>
            <a:gdLst/>
            <a:ahLst/>
            <a:cxnLst/>
            <a:rect l="0" t="0" r="0" b="0"/>
            <a:pathLst>
              <a:path w="771526" h="42864">
                <a:moveTo>
                  <a:pt x="0" y="0"/>
                </a:moveTo>
                <a:lnTo>
                  <a:pt x="0" y="0"/>
                </a:lnTo>
                <a:lnTo>
                  <a:pt x="8572" y="0"/>
                </a:lnTo>
                <a:lnTo>
                  <a:pt x="8572" y="0"/>
                </a:lnTo>
                <a:lnTo>
                  <a:pt x="8572" y="0"/>
                </a:lnTo>
                <a:lnTo>
                  <a:pt x="17145" y="0"/>
                </a:lnTo>
                <a:lnTo>
                  <a:pt x="25717" y="0"/>
                </a:lnTo>
                <a:lnTo>
                  <a:pt x="25717" y="0"/>
                </a:lnTo>
                <a:lnTo>
                  <a:pt x="34289" y="0"/>
                </a:lnTo>
                <a:lnTo>
                  <a:pt x="51434" y="0"/>
                </a:lnTo>
                <a:lnTo>
                  <a:pt x="68580" y="0"/>
                </a:lnTo>
                <a:lnTo>
                  <a:pt x="77152" y="8573"/>
                </a:lnTo>
                <a:lnTo>
                  <a:pt x="94297" y="8573"/>
                </a:lnTo>
                <a:lnTo>
                  <a:pt x="111442" y="17145"/>
                </a:lnTo>
                <a:lnTo>
                  <a:pt x="128587" y="17145"/>
                </a:lnTo>
                <a:lnTo>
                  <a:pt x="154305" y="25717"/>
                </a:lnTo>
                <a:lnTo>
                  <a:pt x="171450" y="25717"/>
                </a:lnTo>
                <a:lnTo>
                  <a:pt x="197167" y="25717"/>
                </a:lnTo>
                <a:lnTo>
                  <a:pt x="222884" y="25717"/>
                </a:lnTo>
                <a:lnTo>
                  <a:pt x="248602" y="25717"/>
                </a:lnTo>
                <a:lnTo>
                  <a:pt x="282892" y="25717"/>
                </a:lnTo>
                <a:lnTo>
                  <a:pt x="308609" y="25717"/>
                </a:lnTo>
                <a:lnTo>
                  <a:pt x="334327" y="34290"/>
                </a:lnTo>
                <a:lnTo>
                  <a:pt x="368617" y="34290"/>
                </a:lnTo>
                <a:lnTo>
                  <a:pt x="394334" y="34290"/>
                </a:lnTo>
                <a:lnTo>
                  <a:pt x="428625" y="34290"/>
                </a:lnTo>
                <a:lnTo>
                  <a:pt x="462914" y="42863"/>
                </a:lnTo>
                <a:lnTo>
                  <a:pt x="497205" y="42863"/>
                </a:lnTo>
                <a:lnTo>
                  <a:pt x="522922" y="42863"/>
                </a:lnTo>
                <a:lnTo>
                  <a:pt x="557212" y="42863"/>
                </a:lnTo>
                <a:lnTo>
                  <a:pt x="582930" y="42863"/>
                </a:lnTo>
                <a:lnTo>
                  <a:pt x="608647" y="42863"/>
                </a:lnTo>
                <a:lnTo>
                  <a:pt x="642937" y="42863"/>
                </a:lnTo>
                <a:lnTo>
                  <a:pt x="668655" y="42863"/>
                </a:lnTo>
                <a:lnTo>
                  <a:pt x="685800" y="42863"/>
                </a:lnTo>
                <a:lnTo>
                  <a:pt x="702945" y="42863"/>
                </a:lnTo>
                <a:lnTo>
                  <a:pt x="720089" y="42863"/>
                </a:lnTo>
                <a:lnTo>
                  <a:pt x="728662" y="42863"/>
                </a:lnTo>
                <a:lnTo>
                  <a:pt x="745807" y="42863"/>
                </a:lnTo>
                <a:lnTo>
                  <a:pt x="754380" y="42863"/>
                </a:lnTo>
                <a:lnTo>
                  <a:pt x="754380" y="42863"/>
                </a:lnTo>
                <a:lnTo>
                  <a:pt x="762952" y="42863"/>
                </a:lnTo>
                <a:lnTo>
                  <a:pt x="762952" y="42863"/>
                </a:lnTo>
                <a:lnTo>
                  <a:pt x="771525" y="42863"/>
                </a:lnTo>
                <a:lnTo>
                  <a:pt x="771525" y="42863"/>
                </a:lnTo>
                <a:lnTo>
                  <a:pt x="771525" y="42863"/>
                </a:lnTo>
                <a:lnTo>
                  <a:pt x="771525" y="42863"/>
                </a:lnTo>
                <a:lnTo>
                  <a:pt x="771525" y="42863"/>
                </a:lnTo>
                <a:lnTo>
                  <a:pt x="771525" y="42863"/>
                </a:lnTo>
                <a:lnTo>
                  <a:pt x="771525" y="42863"/>
                </a:lnTo>
                <a:lnTo>
                  <a:pt x="771525" y="428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200400" y="2923223"/>
            <a:ext cx="531496" cy="34291"/>
          </a:xfrm>
          <a:custGeom>
            <a:avLst/>
            <a:gdLst/>
            <a:ahLst/>
            <a:cxnLst/>
            <a:rect l="0" t="0" r="0" b="0"/>
            <a:pathLst>
              <a:path w="531496" h="34291">
                <a:moveTo>
                  <a:pt x="0" y="8572"/>
                </a:moveTo>
                <a:lnTo>
                  <a:pt x="8573" y="8572"/>
                </a:lnTo>
                <a:lnTo>
                  <a:pt x="8573" y="8572"/>
                </a:lnTo>
                <a:lnTo>
                  <a:pt x="8573" y="8572"/>
                </a:lnTo>
                <a:lnTo>
                  <a:pt x="8573" y="8572"/>
                </a:lnTo>
                <a:lnTo>
                  <a:pt x="17145" y="8572"/>
                </a:lnTo>
                <a:lnTo>
                  <a:pt x="17145" y="8572"/>
                </a:lnTo>
                <a:lnTo>
                  <a:pt x="25717" y="8572"/>
                </a:lnTo>
                <a:lnTo>
                  <a:pt x="34290" y="8572"/>
                </a:lnTo>
                <a:lnTo>
                  <a:pt x="42863" y="8572"/>
                </a:lnTo>
                <a:lnTo>
                  <a:pt x="60008" y="8572"/>
                </a:lnTo>
                <a:lnTo>
                  <a:pt x="77153" y="8572"/>
                </a:lnTo>
                <a:lnTo>
                  <a:pt x="85725" y="8572"/>
                </a:lnTo>
                <a:lnTo>
                  <a:pt x="102870" y="8572"/>
                </a:lnTo>
                <a:lnTo>
                  <a:pt x="120015" y="8572"/>
                </a:lnTo>
                <a:lnTo>
                  <a:pt x="137160" y="8572"/>
                </a:lnTo>
                <a:lnTo>
                  <a:pt x="154305" y="8572"/>
                </a:lnTo>
                <a:lnTo>
                  <a:pt x="180022" y="8572"/>
                </a:lnTo>
                <a:lnTo>
                  <a:pt x="197167" y="8572"/>
                </a:lnTo>
                <a:lnTo>
                  <a:pt x="222885" y="8572"/>
                </a:lnTo>
                <a:lnTo>
                  <a:pt x="240030" y="8572"/>
                </a:lnTo>
                <a:lnTo>
                  <a:pt x="265747" y="8572"/>
                </a:lnTo>
                <a:lnTo>
                  <a:pt x="282892" y="8572"/>
                </a:lnTo>
                <a:lnTo>
                  <a:pt x="300038" y="8572"/>
                </a:lnTo>
                <a:lnTo>
                  <a:pt x="325755" y="8572"/>
                </a:lnTo>
                <a:lnTo>
                  <a:pt x="342900" y="8572"/>
                </a:lnTo>
                <a:lnTo>
                  <a:pt x="360045" y="8572"/>
                </a:lnTo>
                <a:lnTo>
                  <a:pt x="385763" y="8572"/>
                </a:lnTo>
                <a:lnTo>
                  <a:pt x="402908" y="8572"/>
                </a:lnTo>
                <a:lnTo>
                  <a:pt x="428625" y="8572"/>
                </a:lnTo>
                <a:lnTo>
                  <a:pt x="437197" y="8572"/>
                </a:lnTo>
                <a:lnTo>
                  <a:pt x="462915" y="8572"/>
                </a:lnTo>
                <a:lnTo>
                  <a:pt x="471488" y="8572"/>
                </a:lnTo>
                <a:lnTo>
                  <a:pt x="488633" y="8572"/>
                </a:lnTo>
                <a:lnTo>
                  <a:pt x="497205" y="8572"/>
                </a:lnTo>
                <a:lnTo>
                  <a:pt x="514350" y="8572"/>
                </a:lnTo>
                <a:lnTo>
                  <a:pt x="514350" y="0"/>
                </a:lnTo>
                <a:lnTo>
                  <a:pt x="522922" y="0"/>
                </a:lnTo>
                <a:lnTo>
                  <a:pt x="531495" y="0"/>
                </a:lnTo>
                <a:lnTo>
                  <a:pt x="531495" y="0"/>
                </a:lnTo>
                <a:lnTo>
                  <a:pt x="531495" y="0"/>
                </a:lnTo>
                <a:lnTo>
                  <a:pt x="531495" y="0"/>
                </a:lnTo>
                <a:lnTo>
                  <a:pt x="531495" y="0"/>
                </a:lnTo>
                <a:lnTo>
                  <a:pt x="531495" y="0"/>
                </a:lnTo>
                <a:lnTo>
                  <a:pt x="522922" y="0"/>
                </a:lnTo>
                <a:lnTo>
                  <a:pt x="514350" y="0"/>
                </a:lnTo>
                <a:lnTo>
                  <a:pt x="505778" y="0"/>
                </a:lnTo>
                <a:lnTo>
                  <a:pt x="488633" y="0"/>
                </a:lnTo>
                <a:lnTo>
                  <a:pt x="471488" y="0"/>
                </a:lnTo>
                <a:lnTo>
                  <a:pt x="462915" y="0"/>
                </a:lnTo>
                <a:lnTo>
                  <a:pt x="437197" y="0"/>
                </a:lnTo>
                <a:lnTo>
                  <a:pt x="411480" y="0"/>
                </a:lnTo>
                <a:lnTo>
                  <a:pt x="385763" y="0"/>
                </a:lnTo>
                <a:lnTo>
                  <a:pt x="351472" y="0"/>
                </a:lnTo>
                <a:lnTo>
                  <a:pt x="325755" y="8572"/>
                </a:lnTo>
                <a:lnTo>
                  <a:pt x="291465" y="8572"/>
                </a:lnTo>
                <a:lnTo>
                  <a:pt x="257175" y="8572"/>
                </a:lnTo>
                <a:lnTo>
                  <a:pt x="222885" y="8572"/>
                </a:lnTo>
                <a:lnTo>
                  <a:pt x="197167" y="17144"/>
                </a:lnTo>
                <a:lnTo>
                  <a:pt x="162878" y="17144"/>
                </a:lnTo>
                <a:lnTo>
                  <a:pt x="137160" y="17144"/>
                </a:lnTo>
                <a:lnTo>
                  <a:pt x="111442" y="17144"/>
                </a:lnTo>
                <a:lnTo>
                  <a:pt x="85725" y="17144"/>
                </a:lnTo>
                <a:lnTo>
                  <a:pt x="68580" y="25717"/>
                </a:lnTo>
                <a:lnTo>
                  <a:pt x="51435" y="25717"/>
                </a:lnTo>
                <a:lnTo>
                  <a:pt x="42863" y="25717"/>
                </a:lnTo>
                <a:lnTo>
                  <a:pt x="34290" y="25717"/>
                </a:lnTo>
                <a:lnTo>
                  <a:pt x="25717" y="25717"/>
                </a:lnTo>
                <a:lnTo>
                  <a:pt x="25717" y="25717"/>
                </a:lnTo>
                <a:lnTo>
                  <a:pt x="25717" y="25717"/>
                </a:lnTo>
                <a:lnTo>
                  <a:pt x="25717" y="25717"/>
                </a:lnTo>
                <a:lnTo>
                  <a:pt x="25717" y="25717"/>
                </a:lnTo>
                <a:lnTo>
                  <a:pt x="25717" y="17144"/>
                </a:lnTo>
                <a:lnTo>
                  <a:pt x="34290" y="17144"/>
                </a:lnTo>
                <a:lnTo>
                  <a:pt x="34290" y="17144"/>
                </a:lnTo>
                <a:lnTo>
                  <a:pt x="42863" y="17144"/>
                </a:lnTo>
                <a:lnTo>
                  <a:pt x="60008" y="17144"/>
                </a:lnTo>
                <a:lnTo>
                  <a:pt x="77153" y="8572"/>
                </a:lnTo>
                <a:lnTo>
                  <a:pt x="94297" y="8572"/>
                </a:lnTo>
                <a:lnTo>
                  <a:pt x="120015" y="8572"/>
                </a:lnTo>
                <a:lnTo>
                  <a:pt x="145733" y="8572"/>
                </a:lnTo>
                <a:lnTo>
                  <a:pt x="180022" y="8572"/>
                </a:lnTo>
                <a:lnTo>
                  <a:pt x="214313" y="8572"/>
                </a:lnTo>
                <a:lnTo>
                  <a:pt x="248603" y="17144"/>
                </a:lnTo>
                <a:lnTo>
                  <a:pt x="291465" y="17144"/>
                </a:lnTo>
                <a:lnTo>
                  <a:pt x="325755" y="17144"/>
                </a:lnTo>
                <a:lnTo>
                  <a:pt x="360045" y="25717"/>
                </a:lnTo>
                <a:lnTo>
                  <a:pt x="394335" y="25717"/>
                </a:lnTo>
                <a:lnTo>
                  <a:pt x="420053" y="34290"/>
                </a:lnTo>
                <a:lnTo>
                  <a:pt x="437197" y="34290"/>
                </a:lnTo>
                <a:lnTo>
                  <a:pt x="437197" y="34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26005" y="3471863"/>
            <a:ext cx="600076" cy="77153"/>
          </a:xfrm>
          <a:custGeom>
            <a:avLst/>
            <a:gdLst/>
            <a:ahLst/>
            <a:cxnLst/>
            <a:rect l="0" t="0" r="0" b="0"/>
            <a:pathLst>
              <a:path w="600076" h="77153">
                <a:moveTo>
                  <a:pt x="34290" y="17145"/>
                </a:moveTo>
                <a:lnTo>
                  <a:pt x="25718" y="17145"/>
                </a:lnTo>
                <a:lnTo>
                  <a:pt x="25718" y="17145"/>
                </a:lnTo>
                <a:lnTo>
                  <a:pt x="25718" y="17145"/>
                </a:lnTo>
                <a:lnTo>
                  <a:pt x="25718" y="17145"/>
                </a:lnTo>
                <a:lnTo>
                  <a:pt x="25718" y="17145"/>
                </a:lnTo>
                <a:lnTo>
                  <a:pt x="25718" y="17145"/>
                </a:lnTo>
                <a:lnTo>
                  <a:pt x="25718" y="17145"/>
                </a:lnTo>
                <a:lnTo>
                  <a:pt x="25718" y="17145"/>
                </a:lnTo>
                <a:lnTo>
                  <a:pt x="34290" y="17145"/>
                </a:lnTo>
                <a:lnTo>
                  <a:pt x="42863" y="17145"/>
                </a:lnTo>
                <a:lnTo>
                  <a:pt x="60008" y="17145"/>
                </a:lnTo>
                <a:lnTo>
                  <a:pt x="77153" y="17145"/>
                </a:lnTo>
                <a:lnTo>
                  <a:pt x="102870" y="17145"/>
                </a:lnTo>
                <a:lnTo>
                  <a:pt x="128588" y="25717"/>
                </a:lnTo>
                <a:lnTo>
                  <a:pt x="162878" y="25717"/>
                </a:lnTo>
                <a:lnTo>
                  <a:pt x="197168" y="25717"/>
                </a:lnTo>
                <a:lnTo>
                  <a:pt x="231458" y="34290"/>
                </a:lnTo>
                <a:lnTo>
                  <a:pt x="265748" y="34290"/>
                </a:lnTo>
                <a:lnTo>
                  <a:pt x="300038" y="42862"/>
                </a:lnTo>
                <a:lnTo>
                  <a:pt x="334328" y="42862"/>
                </a:lnTo>
                <a:lnTo>
                  <a:pt x="368618" y="51434"/>
                </a:lnTo>
                <a:lnTo>
                  <a:pt x="402908" y="51434"/>
                </a:lnTo>
                <a:lnTo>
                  <a:pt x="437197" y="60007"/>
                </a:lnTo>
                <a:lnTo>
                  <a:pt x="471487" y="60007"/>
                </a:lnTo>
                <a:lnTo>
                  <a:pt x="497205" y="68579"/>
                </a:lnTo>
                <a:lnTo>
                  <a:pt x="522922" y="68579"/>
                </a:lnTo>
                <a:lnTo>
                  <a:pt x="548640" y="77152"/>
                </a:lnTo>
                <a:lnTo>
                  <a:pt x="565785" y="77152"/>
                </a:lnTo>
                <a:lnTo>
                  <a:pt x="582930" y="77152"/>
                </a:lnTo>
                <a:lnTo>
                  <a:pt x="591503" y="77152"/>
                </a:lnTo>
                <a:lnTo>
                  <a:pt x="600075" y="68579"/>
                </a:lnTo>
                <a:lnTo>
                  <a:pt x="600075" y="68579"/>
                </a:lnTo>
                <a:lnTo>
                  <a:pt x="600075" y="68579"/>
                </a:lnTo>
                <a:lnTo>
                  <a:pt x="600075" y="68579"/>
                </a:lnTo>
                <a:lnTo>
                  <a:pt x="600075" y="68579"/>
                </a:lnTo>
                <a:lnTo>
                  <a:pt x="591503" y="68579"/>
                </a:lnTo>
                <a:lnTo>
                  <a:pt x="582930" y="60007"/>
                </a:lnTo>
                <a:lnTo>
                  <a:pt x="565785" y="60007"/>
                </a:lnTo>
                <a:lnTo>
                  <a:pt x="540068" y="60007"/>
                </a:lnTo>
                <a:lnTo>
                  <a:pt x="514350" y="51434"/>
                </a:lnTo>
                <a:lnTo>
                  <a:pt x="488633" y="51434"/>
                </a:lnTo>
                <a:lnTo>
                  <a:pt x="462915" y="51434"/>
                </a:lnTo>
                <a:lnTo>
                  <a:pt x="428625" y="42862"/>
                </a:lnTo>
                <a:lnTo>
                  <a:pt x="385762" y="42862"/>
                </a:lnTo>
                <a:lnTo>
                  <a:pt x="351473" y="42862"/>
                </a:lnTo>
                <a:lnTo>
                  <a:pt x="308610" y="34290"/>
                </a:lnTo>
                <a:lnTo>
                  <a:pt x="274320" y="34290"/>
                </a:lnTo>
                <a:lnTo>
                  <a:pt x="231458" y="34290"/>
                </a:lnTo>
                <a:lnTo>
                  <a:pt x="188595" y="25717"/>
                </a:lnTo>
                <a:lnTo>
                  <a:pt x="145733" y="25717"/>
                </a:lnTo>
                <a:lnTo>
                  <a:pt x="111443" y="25717"/>
                </a:lnTo>
                <a:lnTo>
                  <a:pt x="85725" y="25717"/>
                </a:lnTo>
                <a:lnTo>
                  <a:pt x="60008" y="25717"/>
                </a:lnTo>
                <a:lnTo>
                  <a:pt x="34290" y="25717"/>
                </a:lnTo>
                <a:lnTo>
                  <a:pt x="17145" y="25717"/>
                </a:lnTo>
                <a:lnTo>
                  <a:pt x="8573" y="25717"/>
                </a:lnTo>
                <a:lnTo>
                  <a:pt x="0" y="17145"/>
                </a:lnTo>
                <a:lnTo>
                  <a:pt x="0" y="17145"/>
                </a:lnTo>
                <a:lnTo>
                  <a:pt x="0" y="17145"/>
                </a:lnTo>
                <a:lnTo>
                  <a:pt x="0" y="17145"/>
                </a:lnTo>
                <a:lnTo>
                  <a:pt x="0" y="8572"/>
                </a:lnTo>
                <a:lnTo>
                  <a:pt x="8573" y="8572"/>
                </a:lnTo>
                <a:lnTo>
                  <a:pt x="8573" y="8572"/>
                </a:lnTo>
                <a:lnTo>
                  <a:pt x="17145" y="8572"/>
                </a:lnTo>
                <a:lnTo>
                  <a:pt x="34290" y="0"/>
                </a:lnTo>
                <a:lnTo>
                  <a:pt x="51435" y="0"/>
                </a:lnTo>
                <a:lnTo>
                  <a:pt x="68580" y="0"/>
                </a:lnTo>
                <a:lnTo>
                  <a:pt x="94298" y="0"/>
                </a:lnTo>
                <a:lnTo>
                  <a:pt x="120015" y="8572"/>
                </a:lnTo>
                <a:lnTo>
                  <a:pt x="145733" y="8572"/>
                </a:lnTo>
                <a:lnTo>
                  <a:pt x="180023" y="8572"/>
                </a:lnTo>
                <a:lnTo>
                  <a:pt x="214313" y="8572"/>
                </a:lnTo>
                <a:lnTo>
                  <a:pt x="248603" y="17145"/>
                </a:lnTo>
                <a:lnTo>
                  <a:pt x="282893" y="17145"/>
                </a:lnTo>
                <a:lnTo>
                  <a:pt x="317183" y="25717"/>
                </a:lnTo>
                <a:lnTo>
                  <a:pt x="351473" y="25717"/>
                </a:lnTo>
                <a:lnTo>
                  <a:pt x="385762" y="34290"/>
                </a:lnTo>
                <a:lnTo>
                  <a:pt x="420053" y="42862"/>
                </a:lnTo>
                <a:lnTo>
                  <a:pt x="454343" y="42862"/>
                </a:lnTo>
                <a:lnTo>
                  <a:pt x="480060" y="42862"/>
                </a:lnTo>
                <a:lnTo>
                  <a:pt x="497205" y="51434"/>
                </a:lnTo>
                <a:lnTo>
                  <a:pt x="514350" y="51434"/>
                </a:lnTo>
                <a:lnTo>
                  <a:pt x="522922" y="51434"/>
                </a:lnTo>
                <a:lnTo>
                  <a:pt x="522922" y="51434"/>
                </a:lnTo>
                <a:lnTo>
                  <a:pt x="531495" y="51434"/>
                </a:lnTo>
                <a:lnTo>
                  <a:pt x="531495" y="51434"/>
                </a:lnTo>
                <a:lnTo>
                  <a:pt x="531495" y="51434"/>
                </a:lnTo>
                <a:lnTo>
                  <a:pt x="531495" y="514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57313" y="3934778"/>
            <a:ext cx="677228" cy="25718"/>
          </a:xfrm>
          <a:custGeom>
            <a:avLst/>
            <a:gdLst/>
            <a:ahLst/>
            <a:cxnLst/>
            <a:rect l="0" t="0" r="0" b="0"/>
            <a:pathLst>
              <a:path w="677228" h="257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572" y="0"/>
                </a:lnTo>
                <a:lnTo>
                  <a:pt x="8572" y="0"/>
                </a:lnTo>
                <a:lnTo>
                  <a:pt x="17145" y="0"/>
                </a:lnTo>
                <a:lnTo>
                  <a:pt x="25717" y="0"/>
                </a:lnTo>
                <a:lnTo>
                  <a:pt x="42862" y="0"/>
                </a:lnTo>
                <a:lnTo>
                  <a:pt x="60007" y="0"/>
                </a:lnTo>
                <a:lnTo>
                  <a:pt x="77152" y="0"/>
                </a:lnTo>
                <a:lnTo>
                  <a:pt x="102870" y="0"/>
                </a:lnTo>
                <a:lnTo>
                  <a:pt x="120015" y="8572"/>
                </a:lnTo>
                <a:lnTo>
                  <a:pt x="145732" y="8572"/>
                </a:lnTo>
                <a:lnTo>
                  <a:pt x="171450" y="8572"/>
                </a:lnTo>
                <a:lnTo>
                  <a:pt x="205740" y="8572"/>
                </a:lnTo>
                <a:lnTo>
                  <a:pt x="231457" y="17144"/>
                </a:lnTo>
                <a:lnTo>
                  <a:pt x="257175" y="17144"/>
                </a:lnTo>
                <a:lnTo>
                  <a:pt x="291465" y="17144"/>
                </a:lnTo>
                <a:lnTo>
                  <a:pt x="317182" y="17144"/>
                </a:lnTo>
                <a:lnTo>
                  <a:pt x="342900" y="17144"/>
                </a:lnTo>
                <a:lnTo>
                  <a:pt x="368617" y="17144"/>
                </a:lnTo>
                <a:lnTo>
                  <a:pt x="394335" y="17144"/>
                </a:lnTo>
                <a:lnTo>
                  <a:pt x="428625" y="17144"/>
                </a:lnTo>
                <a:lnTo>
                  <a:pt x="445770" y="17144"/>
                </a:lnTo>
                <a:lnTo>
                  <a:pt x="471487" y="17144"/>
                </a:lnTo>
                <a:lnTo>
                  <a:pt x="497205" y="17144"/>
                </a:lnTo>
                <a:lnTo>
                  <a:pt x="514350" y="25717"/>
                </a:lnTo>
                <a:lnTo>
                  <a:pt x="540067" y="25717"/>
                </a:lnTo>
                <a:lnTo>
                  <a:pt x="565785" y="25717"/>
                </a:lnTo>
                <a:lnTo>
                  <a:pt x="582930" y="25717"/>
                </a:lnTo>
                <a:lnTo>
                  <a:pt x="600075" y="25717"/>
                </a:lnTo>
                <a:lnTo>
                  <a:pt x="617220" y="25717"/>
                </a:lnTo>
                <a:lnTo>
                  <a:pt x="634365" y="25717"/>
                </a:lnTo>
                <a:lnTo>
                  <a:pt x="642937" y="25717"/>
                </a:lnTo>
                <a:lnTo>
                  <a:pt x="660082" y="25717"/>
                </a:lnTo>
                <a:lnTo>
                  <a:pt x="668655" y="25717"/>
                </a:lnTo>
                <a:lnTo>
                  <a:pt x="668655" y="25717"/>
                </a:lnTo>
                <a:lnTo>
                  <a:pt x="668655" y="25717"/>
                </a:lnTo>
                <a:lnTo>
                  <a:pt x="668655" y="25717"/>
                </a:lnTo>
                <a:lnTo>
                  <a:pt x="668655" y="25717"/>
                </a:lnTo>
                <a:lnTo>
                  <a:pt x="668655" y="25717"/>
                </a:lnTo>
                <a:lnTo>
                  <a:pt x="677227" y="25717"/>
                </a:lnTo>
                <a:lnTo>
                  <a:pt x="677227" y="25717"/>
                </a:lnTo>
                <a:lnTo>
                  <a:pt x="677227" y="25717"/>
                </a:lnTo>
                <a:lnTo>
                  <a:pt x="677227" y="25717"/>
                </a:lnTo>
                <a:lnTo>
                  <a:pt x="677227" y="257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11693" y="4020503"/>
            <a:ext cx="1" cy="8573"/>
          </a:xfrm>
          <a:custGeom>
            <a:avLst/>
            <a:gdLst/>
            <a:ahLst/>
            <a:cxnLst/>
            <a:rect l="0" t="0" r="0" b="0"/>
            <a:pathLst>
              <a:path w="1" h="8573">
                <a:moveTo>
                  <a:pt x="0" y="8572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11917" y="4534853"/>
            <a:ext cx="857251" cy="42863"/>
          </a:xfrm>
          <a:custGeom>
            <a:avLst/>
            <a:gdLst/>
            <a:ahLst/>
            <a:cxnLst/>
            <a:rect l="0" t="0" r="0" b="0"/>
            <a:pathLst>
              <a:path w="857251" h="42863">
                <a:moveTo>
                  <a:pt x="0" y="8572"/>
                </a:moveTo>
                <a:lnTo>
                  <a:pt x="0" y="8572"/>
                </a:lnTo>
                <a:lnTo>
                  <a:pt x="0" y="0"/>
                </a:lnTo>
                <a:lnTo>
                  <a:pt x="8573" y="0"/>
                </a:lnTo>
                <a:lnTo>
                  <a:pt x="8573" y="0"/>
                </a:lnTo>
                <a:lnTo>
                  <a:pt x="17146" y="0"/>
                </a:lnTo>
                <a:lnTo>
                  <a:pt x="34291" y="0"/>
                </a:lnTo>
                <a:lnTo>
                  <a:pt x="60008" y="0"/>
                </a:lnTo>
                <a:lnTo>
                  <a:pt x="77153" y="8572"/>
                </a:lnTo>
                <a:lnTo>
                  <a:pt x="102871" y="8572"/>
                </a:lnTo>
                <a:lnTo>
                  <a:pt x="137161" y="8572"/>
                </a:lnTo>
                <a:lnTo>
                  <a:pt x="171450" y="8572"/>
                </a:lnTo>
                <a:lnTo>
                  <a:pt x="197168" y="8572"/>
                </a:lnTo>
                <a:lnTo>
                  <a:pt x="231458" y="17144"/>
                </a:lnTo>
                <a:lnTo>
                  <a:pt x="274321" y="17144"/>
                </a:lnTo>
                <a:lnTo>
                  <a:pt x="308611" y="17144"/>
                </a:lnTo>
                <a:lnTo>
                  <a:pt x="342900" y="17144"/>
                </a:lnTo>
                <a:lnTo>
                  <a:pt x="377191" y="25717"/>
                </a:lnTo>
                <a:lnTo>
                  <a:pt x="420053" y="25717"/>
                </a:lnTo>
                <a:lnTo>
                  <a:pt x="454343" y="25717"/>
                </a:lnTo>
                <a:lnTo>
                  <a:pt x="488633" y="25717"/>
                </a:lnTo>
                <a:lnTo>
                  <a:pt x="522923" y="25717"/>
                </a:lnTo>
                <a:lnTo>
                  <a:pt x="557213" y="34289"/>
                </a:lnTo>
                <a:lnTo>
                  <a:pt x="591503" y="34289"/>
                </a:lnTo>
                <a:lnTo>
                  <a:pt x="617221" y="34289"/>
                </a:lnTo>
                <a:lnTo>
                  <a:pt x="651511" y="34289"/>
                </a:lnTo>
                <a:lnTo>
                  <a:pt x="677228" y="34289"/>
                </a:lnTo>
                <a:lnTo>
                  <a:pt x="702946" y="34289"/>
                </a:lnTo>
                <a:lnTo>
                  <a:pt x="728663" y="34289"/>
                </a:lnTo>
                <a:lnTo>
                  <a:pt x="745808" y="34289"/>
                </a:lnTo>
                <a:lnTo>
                  <a:pt x="771525" y="34289"/>
                </a:lnTo>
                <a:lnTo>
                  <a:pt x="788671" y="34289"/>
                </a:lnTo>
                <a:lnTo>
                  <a:pt x="805816" y="34289"/>
                </a:lnTo>
                <a:lnTo>
                  <a:pt x="822961" y="34289"/>
                </a:lnTo>
                <a:lnTo>
                  <a:pt x="840105" y="34289"/>
                </a:lnTo>
                <a:lnTo>
                  <a:pt x="848678" y="34289"/>
                </a:lnTo>
                <a:lnTo>
                  <a:pt x="857250" y="34289"/>
                </a:lnTo>
                <a:lnTo>
                  <a:pt x="857250" y="34289"/>
                </a:lnTo>
                <a:lnTo>
                  <a:pt x="857250" y="42862"/>
                </a:lnTo>
                <a:lnTo>
                  <a:pt x="857250" y="42862"/>
                </a:lnTo>
                <a:lnTo>
                  <a:pt x="857250" y="42862"/>
                </a:lnTo>
                <a:lnTo>
                  <a:pt x="857250" y="42862"/>
                </a:lnTo>
                <a:lnTo>
                  <a:pt x="857250" y="428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286125" y="5006340"/>
            <a:ext cx="771526" cy="60008"/>
          </a:xfrm>
          <a:custGeom>
            <a:avLst/>
            <a:gdLst/>
            <a:ahLst/>
            <a:cxnLst/>
            <a:rect l="0" t="0" r="0" b="0"/>
            <a:pathLst>
              <a:path w="771526" h="60008">
                <a:moveTo>
                  <a:pt x="0" y="60007"/>
                </a:moveTo>
                <a:lnTo>
                  <a:pt x="0" y="60007"/>
                </a:lnTo>
                <a:lnTo>
                  <a:pt x="0" y="51435"/>
                </a:lnTo>
                <a:lnTo>
                  <a:pt x="0" y="51435"/>
                </a:lnTo>
                <a:lnTo>
                  <a:pt x="0" y="51435"/>
                </a:lnTo>
                <a:lnTo>
                  <a:pt x="0" y="51435"/>
                </a:lnTo>
                <a:lnTo>
                  <a:pt x="8572" y="51435"/>
                </a:lnTo>
                <a:lnTo>
                  <a:pt x="17145" y="51435"/>
                </a:lnTo>
                <a:lnTo>
                  <a:pt x="17145" y="42863"/>
                </a:lnTo>
                <a:lnTo>
                  <a:pt x="25717" y="42863"/>
                </a:lnTo>
                <a:lnTo>
                  <a:pt x="34290" y="42863"/>
                </a:lnTo>
                <a:lnTo>
                  <a:pt x="42863" y="34290"/>
                </a:lnTo>
                <a:lnTo>
                  <a:pt x="60008" y="34290"/>
                </a:lnTo>
                <a:lnTo>
                  <a:pt x="68580" y="34290"/>
                </a:lnTo>
                <a:lnTo>
                  <a:pt x="77153" y="25718"/>
                </a:lnTo>
                <a:lnTo>
                  <a:pt x="94297" y="25718"/>
                </a:lnTo>
                <a:lnTo>
                  <a:pt x="111442" y="25718"/>
                </a:lnTo>
                <a:lnTo>
                  <a:pt x="137160" y="25718"/>
                </a:lnTo>
                <a:lnTo>
                  <a:pt x="154305" y="17145"/>
                </a:lnTo>
                <a:lnTo>
                  <a:pt x="171450" y="17145"/>
                </a:lnTo>
                <a:lnTo>
                  <a:pt x="197167" y="17145"/>
                </a:lnTo>
                <a:lnTo>
                  <a:pt x="222885" y="17145"/>
                </a:lnTo>
                <a:lnTo>
                  <a:pt x="240030" y="8573"/>
                </a:lnTo>
                <a:lnTo>
                  <a:pt x="265747" y="8573"/>
                </a:lnTo>
                <a:lnTo>
                  <a:pt x="291465" y="8573"/>
                </a:lnTo>
                <a:lnTo>
                  <a:pt x="317183" y="8573"/>
                </a:lnTo>
                <a:lnTo>
                  <a:pt x="342900" y="8573"/>
                </a:lnTo>
                <a:lnTo>
                  <a:pt x="368617" y="8573"/>
                </a:lnTo>
                <a:lnTo>
                  <a:pt x="385763" y="8573"/>
                </a:lnTo>
                <a:lnTo>
                  <a:pt x="420053" y="8573"/>
                </a:lnTo>
                <a:lnTo>
                  <a:pt x="445770" y="8573"/>
                </a:lnTo>
                <a:lnTo>
                  <a:pt x="471488" y="8573"/>
                </a:lnTo>
                <a:lnTo>
                  <a:pt x="488633" y="17145"/>
                </a:lnTo>
                <a:lnTo>
                  <a:pt x="514350" y="17145"/>
                </a:lnTo>
                <a:lnTo>
                  <a:pt x="540067" y="17145"/>
                </a:lnTo>
                <a:lnTo>
                  <a:pt x="557213" y="17145"/>
                </a:lnTo>
                <a:lnTo>
                  <a:pt x="591503" y="25718"/>
                </a:lnTo>
                <a:lnTo>
                  <a:pt x="608647" y="25718"/>
                </a:lnTo>
                <a:lnTo>
                  <a:pt x="625792" y="25718"/>
                </a:lnTo>
                <a:lnTo>
                  <a:pt x="651510" y="25718"/>
                </a:lnTo>
                <a:lnTo>
                  <a:pt x="668655" y="25718"/>
                </a:lnTo>
                <a:lnTo>
                  <a:pt x="685800" y="25718"/>
                </a:lnTo>
                <a:lnTo>
                  <a:pt x="694372" y="25718"/>
                </a:lnTo>
                <a:lnTo>
                  <a:pt x="711517" y="25718"/>
                </a:lnTo>
                <a:lnTo>
                  <a:pt x="728663" y="25718"/>
                </a:lnTo>
                <a:lnTo>
                  <a:pt x="737235" y="17145"/>
                </a:lnTo>
                <a:lnTo>
                  <a:pt x="745808" y="17145"/>
                </a:lnTo>
                <a:lnTo>
                  <a:pt x="754380" y="17145"/>
                </a:lnTo>
                <a:lnTo>
                  <a:pt x="754380" y="17145"/>
                </a:lnTo>
                <a:lnTo>
                  <a:pt x="762953" y="8573"/>
                </a:lnTo>
                <a:lnTo>
                  <a:pt x="771525" y="8573"/>
                </a:lnTo>
                <a:lnTo>
                  <a:pt x="771525" y="8573"/>
                </a:lnTo>
                <a:lnTo>
                  <a:pt x="771525" y="8573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8573"/>
                </a:lnTo>
                <a:lnTo>
                  <a:pt x="771525" y="8573"/>
                </a:lnTo>
                <a:lnTo>
                  <a:pt x="771525" y="8573"/>
                </a:lnTo>
                <a:lnTo>
                  <a:pt x="771525" y="85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6096000" y="440350"/>
            <a:ext cx="2554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b="1" dirty="0"/>
              <a:t>First &amp; Last Name</a:t>
            </a:r>
          </a:p>
          <a:p>
            <a:pPr algn="ctr"/>
            <a:r>
              <a:rPr lang="en-US" altLang="en-US" sz="2000" b="1" dirty="0"/>
              <a:t>Class Title</a:t>
            </a:r>
          </a:p>
          <a:p>
            <a:pPr algn="ctr"/>
            <a:r>
              <a:rPr lang="en-US" altLang="en-US" sz="2000" b="1" dirty="0"/>
              <a:t>Period</a:t>
            </a:r>
          </a:p>
          <a:p>
            <a:pPr algn="ctr"/>
            <a:r>
              <a:rPr lang="en-US" altLang="en-US" sz="2000" b="1" dirty="0"/>
              <a:t>Date</a:t>
            </a:r>
            <a:endParaRPr lang="en-US" altLang="en-US" sz="2400" dirty="0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3124200" y="1600200"/>
            <a:ext cx="0" cy="413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295399" y="708025"/>
            <a:ext cx="40466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Topic</a:t>
            </a:r>
          </a:p>
          <a:p>
            <a:r>
              <a:rPr lang="en-US" altLang="en-US" sz="2400" dirty="0" smtClean="0"/>
              <a:t>Essential Question</a:t>
            </a:r>
            <a:endParaRPr lang="en-US" altLang="en-US" sz="1600" dirty="0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990600" y="1698625"/>
            <a:ext cx="1741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Questions,</a:t>
            </a:r>
          </a:p>
          <a:p>
            <a:r>
              <a:rPr lang="en-US" altLang="en-US" sz="2800" dirty="0"/>
              <a:t>Subtitles,</a:t>
            </a:r>
          </a:p>
          <a:p>
            <a:r>
              <a:rPr lang="en-US" altLang="en-US" sz="2800" dirty="0"/>
              <a:t>Headings,</a:t>
            </a:r>
          </a:p>
          <a:p>
            <a:r>
              <a:rPr lang="en-US" altLang="en-US" sz="2800" dirty="0"/>
              <a:t>Etc.</a:t>
            </a:r>
            <a:endParaRPr lang="en-US" altLang="en-US" sz="1600" dirty="0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3879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400" dirty="0"/>
              <a:t>Class Notes</a:t>
            </a:r>
            <a:endParaRPr lang="en-US" altLang="en-US" sz="2400" dirty="0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84325" y="4084638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 </a:t>
            </a:r>
            <a:r>
              <a:rPr lang="en-US" altLang="en-US" sz="1600"/>
              <a:t>1/2”</a:t>
            </a:r>
            <a:endParaRPr lang="en-US" altLang="en-US" sz="2400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098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>
            <a:off x="609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478971" y="5843797"/>
            <a:ext cx="8665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/>
              <a:t>3 to 4 sentence </a:t>
            </a:r>
            <a:r>
              <a:rPr lang="en-US" altLang="en-US" sz="2400" u="sng" dirty="0"/>
              <a:t>summary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across the </a:t>
            </a:r>
            <a:r>
              <a:rPr lang="en-US" altLang="en-US" sz="2400" dirty="0"/>
              <a:t>bottom of the </a:t>
            </a:r>
            <a:r>
              <a:rPr lang="en-US" altLang="en-US" sz="2400" b="1" dirty="0">
                <a:solidFill>
                  <a:srgbClr val="CC0000"/>
                </a:solidFill>
              </a:rPr>
              <a:t>last page</a:t>
            </a:r>
            <a:r>
              <a:rPr lang="en-US" altLang="en-US" sz="2400" dirty="0"/>
              <a:t> of the day’s </a:t>
            </a:r>
            <a:r>
              <a:rPr lang="en-US" altLang="en-US" sz="2400" dirty="0" smtClean="0"/>
              <a:t>notes, which answers the Essential Question</a:t>
            </a:r>
            <a:endParaRPr lang="en-US" alt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34937"/>
            <a:ext cx="9144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  <p:bldP spid="244740" grpId="0" autoUpdateAnimBg="0"/>
      <p:bldP spid="244741" grpId="0" autoUpdateAnimBg="0"/>
      <p:bldP spid="244742" grpId="0" autoUpdateAnimBg="0"/>
      <p:bldP spid="244745" grpId="0" autoUpdateAnimBg="0"/>
      <p:bldP spid="244746" grpId="0" animBg="1"/>
      <p:bldP spid="244747" grpId="0" animBg="1"/>
      <p:bldP spid="2447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85720"/>
            <a:ext cx="8315324" cy="8001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Before the Lecture Fill in Heading</a:t>
            </a:r>
            <a:endParaRPr lang="en-US" sz="4000" b="1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4817" y="1171567"/>
            <a:ext cx="6667406" cy="49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 rot="1512138">
            <a:off x="6524540" y="1227106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536853">
            <a:off x="2705099" y="2133601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8442204">
            <a:off x="5145426" y="3974420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1111</Words>
  <Application>Microsoft Office PowerPoint</Application>
  <PresentationFormat>On-screen Show (4:3)</PresentationFormat>
  <Paragraphs>190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Some Basics</vt:lpstr>
      <vt:lpstr>C-Note Paper Samples</vt:lpstr>
      <vt:lpstr>Let’s Practice…</vt:lpstr>
      <vt:lpstr>Heading…</vt:lpstr>
      <vt:lpstr>During the Lecture</vt:lpstr>
      <vt:lpstr>PowerPoint Presentation</vt:lpstr>
      <vt:lpstr>PowerPoint Presentation</vt:lpstr>
      <vt:lpstr>Before the Lecture Fill in Heading</vt:lpstr>
      <vt:lpstr> When there is no Essential Questions</vt:lpstr>
      <vt:lpstr>During the Lecture</vt:lpstr>
      <vt:lpstr>After the Lesson… </vt:lpstr>
      <vt:lpstr>After the Lesson…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AVID PPT Format</dc:title>
  <dc:creator>AVID</dc:creator>
  <cp:lastModifiedBy>Windows User</cp:lastModifiedBy>
  <cp:revision>65</cp:revision>
  <dcterms:created xsi:type="dcterms:W3CDTF">2011-05-12T00:43:47Z</dcterms:created>
  <dcterms:modified xsi:type="dcterms:W3CDTF">2016-10-19T22:29:46Z</dcterms:modified>
</cp:coreProperties>
</file>