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8"/>
  </p:handoutMasterIdLst>
  <p:sldIdLst>
    <p:sldId id="257" r:id="rId2"/>
    <p:sldId id="269" r:id="rId3"/>
    <p:sldId id="265" r:id="rId4"/>
    <p:sldId id="266" r:id="rId5"/>
    <p:sldId id="256" r:id="rId6"/>
    <p:sldId id="261" r:id="rId7"/>
    <p:sldId id="259" r:id="rId8"/>
    <p:sldId id="258" r:id="rId9"/>
    <p:sldId id="260" r:id="rId10"/>
    <p:sldId id="267" r:id="rId11"/>
    <p:sldId id="268" r:id="rId12"/>
    <p:sldId id="272" r:id="rId13"/>
    <p:sldId id="270" r:id="rId14"/>
    <p:sldId id="273" r:id="rId15"/>
    <p:sldId id="271" r:id="rId16"/>
    <p:sldId id="274" r:id="rId1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B01A692B-4DAE-41EC-B929-99A0A54878A5}" type="datetimeFigureOut">
              <a:rPr lang="en-US" smtClean="0"/>
              <a:t>10/9/2014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2ED82EFD-221B-4959-9B77-1A69601B4F47}" type="slidenum">
              <a:rPr lang="en-US" smtClean="0"/>
              <a:t>‹#›</a:t>
            </a:fld>
            <a:endParaRPr lang="en-US"/>
          </a:p>
        </p:txBody>
      </p:sp>
    </p:spTree>
    <p:extLst>
      <p:ext uri="{BB962C8B-B14F-4D97-AF65-F5344CB8AC3E}">
        <p14:creationId xmlns:p14="http://schemas.microsoft.com/office/powerpoint/2010/main" val="98539013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D11517-D6A3-41F3-8B84-B987046B523F}"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1017936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11517-D6A3-41F3-8B84-B987046B523F}"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180766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11517-D6A3-41F3-8B84-B987046B523F}"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177611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D11517-D6A3-41F3-8B84-B987046B523F}"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129500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D11517-D6A3-41F3-8B84-B987046B523F}" type="datetimeFigureOut">
              <a:rPr lang="en-US" smtClean="0"/>
              <a:t>10/9/2014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289299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D11517-D6A3-41F3-8B84-B987046B523F}"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79670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D11517-D6A3-41F3-8B84-B987046B523F}" type="datetimeFigureOut">
              <a:rPr lang="en-US" smtClean="0"/>
              <a:t>10/9/2014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379019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D11517-D6A3-41F3-8B84-B987046B523F}" type="datetimeFigureOut">
              <a:rPr lang="en-US" smtClean="0"/>
              <a:t>10/9/2014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326555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11517-D6A3-41F3-8B84-B987046B523F}" type="datetimeFigureOut">
              <a:rPr lang="en-US" smtClean="0"/>
              <a:t>10/9/2014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1717720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11517-D6A3-41F3-8B84-B987046B523F}"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259487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11517-D6A3-41F3-8B84-B987046B523F}" type="datetimeFigureOut">
              <a:rPr lang="en-US" smtClean="0"/>
              <a:t>10/9/2014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1A9627-7B52-45D5-A4A0-CCF243DC080F}" type="slidenum">
              <a:rPr lang="en-US" smtClean="0"/>
              <a:t>‹#›</a:t>
            </a:fld>
            <a:endParaRPr lang="en-US"/>
          </a:p>
        </p:txBody>
      </p:sp>
    </p:spTree>
    <p:extLst>
      <p:ext uri="{BB962C8B-B14F-4D97-AF65-F5344CB8AC3E}">
        <p14:creationId xmlns:p14="http://schemas.microsoft.com/office/powerpoint/2010/main" val="202118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11517-D6A3-41F3-8B84-B987046B523F}" type="datetimeFigureOut">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A9627-7B52-45D5-A4A0-CCF243DC080F}" type="slidenum">
              <a:rPr lang="en-US" smtClean="0"/>
              <a:t>‹#›</a:t>
            </a:fld>
            <a:endParaRPr lang="en-US"/>
          </a:p>
        </p:txBody>
      </p:sp>
    </p:spTree>
    <p:extLst>
      <p:ext uri="{BB962C8B-B14F-4D97-AF65-F5344CB8AC3E}">
        <p14:creationId xmlns:p14="http://schemas.microsoft.com/office/powerpoint/2010/main" val="185350832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659562"/>
          </a:xfrm>
        </p:spPr>
        <p:txBody>
          <a:bodyPr>
            <a:normAutofit/>
          </a:bodyPr>
          <a:lstStyle/>
          <a:p>
            <a:r>
              <a:rPr lang="en-US" sz="6000" smtClean="0"/>
              <a:t>NAZI PROPAGANDA</a:t>
            </a:r>
            <a:r>
              <a:rPr lang="en-US" sz="6000" dirty="0" smtClean="0"/>
              <a:t/>
            </a:r>
            <a:br>
              <a:rPr lang="en-US" sz="6000" dirty="0" smtClean="0"/>
            </a:br>
            <a:r>
              <a:rPr lang="en-US" sz="6000" dirty="0" smtClean="0"/>
              <a:t>1930s – 1940s</a:t>
            </a:r>
            <a:r>
              <a:rPr lang="en-US" dirty="0" smtClean="0"/>
              <a:t/>
            </a:r>
            <a:br>
              <a:rPr lang="en-US" dirty="0" smtClean="0"/>
            </a:br>
            <a:endParaRPr lang="en-US" dirty="0"/>
          </a:p>
        </p:txBody>
      </p:sp>
    </p:spTree>
    <p:extLst>
      <p:ext uri="{BB962C8B-B14F-4D97-AF65-F5344CB8AC3E}">
        <p14:creationId xmlns:p14="http://schemas.microsoft.com/office/powerpoint/2010/main" val="1385956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273050"/>
            <a:ext cx="8305800" cy="5853113"/>
          </a:xfrm>
        </p:spPr>
        <p:txBody>
          <a:bodyPr/>
          <a:lstStyle/>
          <a:p>
            <a:pPr marL="0" indent="0">
              <a:buNone/>
            </a:pPr>
            <a:endParaRPr lang="en-US" dirty="0" smtClean="0"/>
          </a:p>
          <a:p>
            <a:pPr marL="0" indent="0">
              <a:buNone/>
            </a:pPr>
            <a:endParaRPr lang="en-US" dirty="0"/>
          </a:p>
          <a:p>
            <a:pPr marL="0" indent="0">
              <a:buNone/>
            </a:pPr>
            <a:r>
              <a:rPr lang="en-US" dirty="0" smtClean="0"/>
              <a:t>"</a:t>
            </a:r>
            <a:r>
              <a:rPr lang="en-US" dirty="0"/>
              <a:t>What Hans and Else experienced with a stranger." The stranger is a Jewish man depicted as a child molester/kidnapper, and his intended victims, whom he is attempting to lure away with some candy, are innocent German children. </a:t>
            </a:r>
          </a:p>
          <a:p>
            <a:endParaRPr lang="en-US" dirty="0"/>
          </a:p>
        </p:txBody>
      </p:sp>
    </p:spTree>
    <p:extLst>
      <p:ext uri="{BB962C8B-B14F-4D97-AF65-F5344CB8AC3E}">
        <p14:creationId xmlns:p14="http://schemas.microsoft.com/office/powerpoint/2010/main" val="935442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39496"/>
            <a:ext cx="4572000" cy="5779008"/>
          </a:xfrm>
          <a:prstGeom prst="rect">
            <a:avLst/>
          </a:prstGeom>
        </p:spPr>
      </p:pic>
    </p:spTree>
    <p:extLst>
      <p:ext uri="{BB962C8B-B14F-4D97-AF65-F5344CB8AC3E}">
        <p14:creationId xmlns:p14="http://schemas.microsoft.com/office/powerpoint/2010/main" val="1764974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889844"/>
            <a:ext cx="5715000" cy="4247317"/>
          </a:xfrm>
          <a:prstGeom prst="rect">
            <a:avLst/>
          </a:prstGeom>
        </p:spPr>
        <p:txBody>
          <a:bodyPr wrap="square">
            <a:spAutoFit/>
          </a:bodyPr>
          <a:lstStyle/>
          <a:p>
            <a:endParaRPr lang="en-US" dirty="0"/>
          </a:p>
          <a:p>
            <a:r>
              <a:rPr lang="en-US" b="1" dirty="0"/>
              <a:t>This illustration comes from the book </a:t>
            </a:r>
            <a:r>
              <a:rPr lang="en-US" b="1" i="1" dirty="0"/>
              <a:t>Der </a:t>
            </a:r>
            <a:r>
              <a:rPr lang="en-US" b="1" i="1" dirty="0" err="1"/>
              <a:t>Giftpilz</a:t>
            </a:r>
            <a:r>
              <a:rPr lang="en-US" b="1" dirty="0"/>
              <a:t>, which was published in 1938 and was intended for children. In the scene, a class is taught how to recognize the physical characteristics of Jews. They are taught that the Jewish nose is hooked like the number six. Other attributes mentioned in the story are puffy lips, fleshy eyelids, and a “deceitful” look. Towards the end of the book, it is also claimed that Jewish people were responsible for the murder of Jesus, who is called their greatest enemy.  Following the war, the publisher of the book, Julius </a:t>
            </a:r>
            <a:r>
              <a:rPr lang="en-US" b="1" dirty="0" err="1"/>
              <a:t>Streicher</a:t>
            </a:r>
            <a:r>
              <a:rPr lang="en-US" b="1" dirty="0"/>
              <a:t>, was judged to be responsible for dehumanizing the Jews in the lead-up to the Holocaust. He was found guilty at the Nuremberg trials and was executed in October 1946.</a:t>
            </a:r>
            <a:endParaRPr lang="en-US" dirty="0"/>
          </a:p>
        </p:txBody>
      </p:sp>
    </p:spTree>
    <p:extLst>
      <p:ext uri="{BB962C8B-B14F-4D97-AF65-F5344CB8AC3E}">
        <p14:creationId xmlns:p14="http://schemas.microsoft.com/office/powerpoint/2010/main" val="2401907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4592" y="609600"/>
            <a:ext cx="4430233" cy="5791200"/>
          </a:xfrm>
          <a:prstGeom prst="rect">
            <a:avLst/>
          </a:prstGeom>
        </p:spPr>
      </p:pic>
    </p:spTree>
    <p:extLst>
      <p:ext uri="{BB962C8B-B14F-4D97-AF65-F5344CB8AC3E}">
        <p14:creationId xmlns:p14="http://schemas.microsoft.com/office/powerpoint/2010/main" val="29398225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524000"/>
            <a:ext cx="7239000" cy="4832092"/>
          </a:xfrm>
          <a:prstGeom prst="rect">
            <a:avLst/>
          </a:prstGeom>
        </p:spPr>
        <p:txBody>
          <a:bodyPr wrap="square">
            <a:spAutoFit/>
          </a:bodyPr>
          <a:lstStyle/>
          <a:p>
            <a:r>
              <a:rPr lang="en-US" sz="2800" b="1" dirty="0"/>
              <a:t>In the poster, the usually much more sternly portrayed dictator is depicted as an approachable figure – although still an authoritative one – who is friendly towards children.  Hitler understood that his power depended on every German citizen regarding him as infallible and following his word above written law – the so-called “leader principle,” or </a:t>
            </a:r>
            <a:r>
              <a:rPr lang="en-US" sz="2800" b="1" i="1" dirty="0" err="1"/>
              <a:t>Führerprinzip</a:t>
            </a:r>
            <a:r>
              <a:rPr lang="en-US" sz="2800" b="1" dirty="0"/>
              <a:t>. This commonly led to Hitler being portrayed as a messianic, almost god-like figure.</a:t>
            </a:r>
            <a:endParaRPr lang="en-US" sz="2800" dirty="0"/>
          </a:p>
        </p:txBody>
      </p:sp>
    </p:spTree>
    <p:extLst>
      <p:ext uri="{BB962C8B-B14F-4D97-AF65-F5344CB8AC3E}">
        <p14:creationId xmlns:p14="http://schemas.microsoft.com/office/powerpoint/2010/main" val="2998705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55448"/>
            <a:ext cx="4572000" cy="654710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50876"/>
            <a:ext cx="4572000" cy="6556248"/>
          </a:xfrm>
          <a:prstGeom prst="rect">
            <a:avLst/>
          </a:prstGeom>
        </p:spPr>
      </p:pic>
    </p:spTree>
    <p:extLst>
      <p:ext uri="{BB962C8B-B14F-4D97-AF65-F5344CB8AC3E}">
        <p14:creationId xmlns:p14="http://schemas.microsoft.com/office/powerpoint/2010/main" val="3908165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89844"/>
            <a:ext cx="7086600" cy="5632311"/>
          </a:xfrm>
          <a:prstGeom prst="rect">
            <a:avLst/>
          </a:prstGeom>
        </p:spPr>
        <p:txBody>
          <a:bodyPr wrap="square">
            <a:spAutoFit/>
          </a:bodyPr>
          <a:lstStyle/>
          <a:p>
            <a:r>
              <a:rPr lang="en-US" sz="2400" b="1" dirty="0"/>
              <a:t>Membership in both the male and female leagues was compulsory for eligible children. Besides learning about motherhood and Nazi ideology, members of the girls’ leagues took part in activities like camping, skiing, and working the land. The third tier of female indoctrination, the Faith and Beauty Society for 17–21-year-olds, was voluntary. It aimed to prepare girls for marriage, domestic life, and future career goals. In line with the Nazi idea of rapidly increasing Germany’s population, the organization encouraged its female members to have as many children as possible. And as the war dragged on, the Leagues were increasingly called upon to help out, whether that meant collecting the harvest and serving as nursing aides, or fighting on the front lines.</a:t>
            </a:r>
            <a:endParaRPr lang="en-US" sz="2400" dirty="0"/>
          </a:p>
        </p:txBody>
      </p:sp>
    </p:spTree>
    <p:extLst>
      <p:ext uri="{BB962C8B-B14F-4D97-AF65-F5344CB8AC3E}">
        <p14:creationId xmlns:p14="http://schemas.microsoft.com/office/powerpoint/2010/main" val="2262950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2200" i="1" dirty="0" smtClean="0"/>
              <a:t/>
            </a:r>
            <a:br>
              <a:rPr lang="en-US" sz="2200" i="1" dirty="0" smtClean="0"/>
            </a:br>
            <a:r>
              <a:rPr lang="en-US" sz="2200" i="1" dirty="0"/>
              <a:t/>
            </a:r>
            <a:br>
              <a:rPr lang="en-US" sz="2200" i="1" dirty="0"/>
            </a:br>
            <a:r>
              <a:rPr lang="en-US" sz="2200" i="1" dirty="0" smtClean="0"/>
              <a:t/>
            </a:r>
            <a:br>
              <a:rPr lang="en-US" sz="2200" i="1" dirty="0" smtClean="0"/>
            </a:br>
            <a:r>
              <a:rPr lang="en-US" sz="2200" i="1" dirty="0"/>
              <a:t/>
            </a:r>
            <a:br>
              <a:rPr lang="en-US" sz="2200" i="1" dirty="0"/>
            </a:br>
            <a:r>
              <a:rPr lang="en-US" sz="2200" i="1" dirty="0" smtClean="0"/>
              <a:t/>
            </a:r>
            <a:br>
              <a:rPr lang="en-US" sz="2200" i="1" dirty="0" smtClean="0"/>
            </a:br>
            <a:r>
              <a:rPr lang="en-US" sz="2200" i="1" dirty="0"/>
              <a:t/>
            </a:r>
            <a:br>
              <a:rPr lang="en-US" sz="2200" i="1" dirty="0"/>
            </a:br>
            <a:r>
              <a:rPr lang="en-US" sz="2200" i="1" dirty="0" smtClean="0"/>
              <a:t/>
            </a:r>
            <a:br>
              <a:rPr lang="en-US" sz="2200" i="1" dirty="0" smtClean="0"/>
            </a:br>
            <a:r>
              <a:rPr lang="en-US" sz="2200" i="1" dirty="0"/>
              <a:t/>
            </a:r>
            <a:br>
              <a:rPr lang="en-US" sz="2200" i="1" dirty="0"/>
            </a:br>
            <a:r>
              <a:rPr lang="en-US" sz="3100" i="1" dirty="0" smtClean="0"/>
              <a:t>The </a:t>
            </a:r>
            <a:r>
              <a:rPr lang="en-US" sz="3100" i="1" dirty="0"/>
              <a:t>Poisonous Mushroom</a:t>
            </a:r>
            <a:r>
              <a:rPr lang="en-US" sz="3100" dirty="0"/>
              <a:t> was a collection of 17 short stories by the Nazi writer Ernst </a:t>
            </a:r>
            <a:r>
              <a:rPr lang="en-US" sz="3100" dirty="0" err="1"/>
              <a:t>Hiemer</a:t>
            </a:r>
            <a:r>
              <a:rPr lang="en-US" sz="3100" dirty="0"/>
              <a:t>, with pictures by the Nazi artist </a:t>
            </a:r>
            <a:r>
              <a:rPr lang="en-US" sz="3100" dirty="0" err="1"/>
              <a:t>Fips</a:t>
            </a:r>
            <a:r>
              <a:rPr lang="en-US" sz="3100" dirty="0"/>
              <a:t>.</a:t>
            </a:r>
            <a:r>
              <a:rPr lang="en-US" dirty="0"/>
              <a:t/>
            </a:r>
            <a:br>
              <a:rPr lang="en-US" dirty="0"/>
            </a:br>
            <a:r>
              <a:rPr lang="en-US" dirty="0"/>
              <a:t>      </a:t>
            </a:r>
            <a:br>
              <a:rPr lang="en-US" dirty="0"/>
            </a:br>
            <a:r>
              <a:rPr lang="en-US" sz="3100" dirty="0"/>
              <a:t>The purpose of the stories was to indoctrinate (brainwash) young German children to despise and hate the Jews.   The stories infiltrated the thoughts and beliefs of German children.   </a:t>
            </a:r>
            <a:br>
              <a:rPr lang="en-US" sz="3100" dirty="0"/>
            </a:br>
            <a:r>
              <a:rPr lang="en-US" sz="3100" dirty="0"/>
              <a:t>   </a:t>
            </a:r>
            <a:br>
              <a:rPr lang="en-US" sz="3100" dirty="0"/>
            </a:br>
            <a:r>
              <a:rPr lang="en-US" sz="3100" dirty="0"/>
              <a:t>By studying them, historians can observe how the Nazis thought, and how they taught their children to think the same way as them.</a:t>
            </a:r>
            <a:r>
              <a:rPr lang="en-US" dirty="0"/>
              <a:t>   </a:t>
            </a:r>
            <a:br>
              <a:rPr lang="en-US" dirty="0"/>
            </a:br>
            <a:r>
              <a:rPr lang="en-US" dirty="0"/>
              <a:t>   </a:t>
            </a:r>
            <a:br>
              <a:rPr lang="en-US" dirty="0"/>
            </a:br>
            <a:endParaRPr lang="en-US" dirty="0"/>
          </a:p>
        </p:txBody>
      </p:sp>
      <p:sp>
        <p:nvSpPr>
          <p:cNvPr id="4" name="Subtitl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29200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685800"/>
            <a:ext cx="6400800" cy="5562599"/>
          </a:xfrm>
        </p:spPr>
      </p:pic>
      <p:sp>
        <p:nvSpPr>
          <p:cNvPr id="4" name="Text Placeholder 3"/>
          <p:cNvSpPr>
            <a:spLocks noGrp="1"/>
          </p:cNvSpPr>
          <p:nvPr>
            <p:ph type="body" sz="half" idx="2"/>
          </p:nvPr>
        </p:nvSpPr>
        <p:spPr>
          <a:xfrm>
            <a:off x="457200" y="457200"/>
            <a:ext cx="3008313" cy="5668963"/>
          </a:xfrm>
        </p:spPr>
        <p:txBody>
          <a:bodyPr>
            <a:noAutofit/>
          </a:bodyPr>
          <a:lstStyle/>
          <a:p>
            <a:r>
              <a:rPr lang="en-US" sz="4000" dirty="0">
                <a:solidFill>
                  <a:srgbClr val="FF0000"/>
                </a:solidFill>
              </a:rPr>
              <a:t/>
            </a:r>
            <a:br>
              <a:rPr lang="en-US" sz="4000" dirty="0">
                <a:solidFill>
                  <a:srgbClr val="FF0000"/>
                </a:solidFill>
              </a:rPr>
            </a:br>
            <a:r>
              <a:rPr lang="en-US" sz="4000" dirty="0" smtClean="0">
                <a:solidFill>
                  <a:srgbClr val="FF0000"/>
                </a:solidFill>
              </a:rPr>
              <a:t>Children’s Book Image</a:t>
            </a:r>
            <a:endParaRPr lang="en-US" sz="4000" dirty="0">
              <a:solidFill>
                <a:srgbClr val="FF0000"/>
              </a:solidFill>
            </a:endParaRPr>
          </a:p>
        </p:txBody>
      </p:sp>
    </p:spTree>
    <p:extLst>
      <p:ext uri="{BB962C8B-B14F-4D97-AF65-F5344CB8AC3E}">
        <p14:creationId xmlns:p14="http://schemas.microsoft.com/office/powerpoint/2010/main" val="3303100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There is an old saying:</a:t>
            </a:r>
            <a:r>
              <a:rPr lang="en-US" dirty="0"/>
              <a:t/>
            </a:r>
            <a:br>
              <a:rPr lang="en-US" dirty="0"/>
            </a:br>
            <a:r>
              <a:rPr lang="en-US" dirty="0"/>
              <a:t>’the Jewish hawker </a:t>
            </a:r>
            <a:br>
              <a:rPr lang="en-US" dirty="0"/>
            </a:br>
            <a:r>
              <a:rPr lang="en-US" dirty="0"/>
              <a:t>Is a cheat and seducer. </a:t>
            </a:r>
            <a:br>
              <a:rPr lang="en-US" dirty="0"/>
            </a:br>
            <a:r>
              <a:rPr lang="en-US" dirty="0"/>
              <a:t>He lies all the time </a:t>
            </a:r>
            <a:br>
              <a:rPr lang="en-US" dirty="0"/>
            </a:br>
            <a:r>
              <a:rPr lang="en-US" dirty="0"/>
              <a:t>And you — you pay the price.</a:t>
            </a:r>
            <a:br>
              <a:rPr lang="en-US" dirty="0"/>
            </a:br>
            <a:r>
              <a:rPr lang="en-US" dirty="0"/>
              <a:t>So many have gone through the mill. </a:t>
            </a:r>
            <a:br>
              <a:rPr lang="en-US" dirty="0"/>
            </a:br>
            <a:r>
              <a:rPr lang="en-US" dirty="0"/>
              <a:t>Would you be saved from these penalties. </a:t>
            </a:r>
            <a:br>
              <a:rPr lang="en-US" dirty="0"/>
            </a:br>
            <a:r>
              <a:rPr lang="en-US" dirty="0"/>
              <a:t>Then don’t let the Jew come in </a:t>
            </a:r>
            <a:br>
              <a:rPr lang="en-US" dirty="0"/>
            </a:br>
            <a:r>
              <a:rPr lang="en-US" dirty="0"/>
              <a:t>And buy only from a German.”</a:t>
            </a:r>
          </a:p>
        </p:txBody>
      </p:sp>
      <p:sp>
        <p:nvSpPr>
          <p:cNvPr id="4" name="Text Placeholder 3"/>
          <p:cNvSpPr>
            <a:spLocks noGrp="1"/>
          </p:cNvSpPr>
          <p:nvPr>
            <p:ph type="body" sz="half" idx="2"/>
          </p:nvPr>
        </p:nvSpPr>
        <p:spPr/>
        <p:txBody>
          <a:bodyPr>
            <a:normAutofit/>
          </a:bodyPr>
          <a:lstStyle/>
          <a:p>
            <a:r>
              <a:rPr lang="en-US" sz="4800" dirty="0"/>
              <a:t>Text at the end of the story:</a:t>
            </a:r>
          </a:p>
        </p:txBody>
      </p:sp>
    </p:spTree>
    <p:extLst>
      <p:ext uri="{BB962C8B-B14F-4D97-AF65-F5344CB8AC3E}">
        <p14:creationId xmlns:p14="http://schemas.microsoft.com/office/powerpoint/2010/main" val="11285729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5029200"/>
            <a:ext cx="5486400" cy="1143000"/>
          </a:xfrm>
        </p:spPr>
        <p:txBody>
          <a:bodyPr>
            <a:noAutofit/>
          </a:bodyPr>
          <a:lstStyle/>
          <a:p>
            <a:r>
              <a:rPr lang="en-US" dirty="0" smtClean="0">
                <a:effectLst/>
              </a:rPr>
              <a:t>Illustration from a children's book. The headlines say "Jews are our misfortune" and "How the Jew cheats." Germany, 1936.</a:t>
            </a:r>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324" b="2324"/>
          <a:stretch>
            <a:fillRect/>
          </a:stretch>
        </p:blipFill>
        <p:spPr/>
      </p:pic>
      <p:sp>
        <p:nvSpPr>
          <p:cNvPr id="6" name="Text Placeholder 5"/>
          <p:cNvSpPr>
            <a:spLocks noGrp="1"/>
          </p:cNvSpPr>
          <p:nvPr>
            <p:ph type="body" sz="half" idx="2"/>
          </p:nvPr>
        </p:nvSpPr>
        <p:spPr>
          <a:xfrm>
            <a:off x="1792288" y="5181600"/>
            <a:ext cx="5486400" cy="990600"/>
          </a:xfrm>
        </p:spPr>
        <p:txBody>
          <a:bodyPr/>
          <a:lstStyle/>
          <a:p>
            <a:endParaRPr lang="en-US" dirty="0"/>
          </a:p>
        </p:txBody>
      </p:sp>
    </p:spTree>
    <p:extLst>
      <p:ext uri="{BB962C8B-B14F-4D97-AF65-F5344CB8AC3E}">
        <p14:creationId xmlns:p14="http://schemas.microsoft.com/office/powerpoint/2010/main" val="708038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446" b="446"/>
          <a:stretch>
            <a:fillRect/>
          </a:stretch>
        </p:blipFill>
        <p:spPr/>
      </p:pic>
      <p:sp>
        <p:nvSpPr>
          <p:cNvPr id="4" name="Text Placeholder 3"/>
          <p:cNvSpPr>
            <a:spLocks noGrp="1"/>
          </p:cNvSpPr>
          <p:nvPr>
            <p:ph type="body" sz="half" idx="2"/>
          </p:nvPr>
        </p:nvSpPr>
        <p:spPr/>
        <p:txBody>
          <a:bodyPr>
            <a:normAutofit/>
          </a:bodyPr>
          <a:lstStyle/>
          <a:p>
            <a:r>
              <a:rPr lang="en-US" sz="1800" dirty="0"/>
              <a:t>German children read an anti-Jewish propaganda book titled DER GIFTPILZ </a:t>
            </a:r>
          </a:p>
        </p:txBody>
      </p:sp>
    </p:spTree>
    <p:extLst>
      <p:ext uri="{BB962C8B-B14F-4D97-AF65-F5344CB8AC3E}">
        <p14:creationId xmlns:p14="http://schemas.microsoft.com/office/powerpoint/2010/main" val="224917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1371600"/>
          </a:xfrm>
        </p:spPr>
        <p:txBody>
          <a:bodyPr>
            <a:normAutofit/>
          </a:bodyPr>
          <a:lstStyle/>
          <a:p>
            <a:r>
              <a:rPr lang="en-US" dirty="0"/>
              <a:t>Page from the anti-Semitic German children's book - Trust No Fox in the Green Meadow and No Jew on his Oath</a:t>
            </a:r>
          </a:p>
        </p:txBody>
      </p:sp>
      <p:sp>
        <p:nvSpPr>
          <p:cNvPr id="4" name="Text Placeholder 3"/>
          <p:cNvSpPr>
            <a:spLocks noGrp="1"/>
          </p:cNvSpPr>
          <p:nvPr>
            <p:ph type="body" sz="half" idx="2"/>
          </p:nvPr>
        </p:nvSpPr>
        <p:spPr/>
        <p:txBody>
          <a:bodyPr/>
          <a:lstStyle/>
          <a:p>
            <a:endParaRPr lang="en-US"/>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750" b="2750"/>
          <a:stretch>
            <a:fillRect/>
          </a:stretch>
        </p:blipFill>
        <p:spPr/>
      </p:pic>
    </p:spTree>
    <p:extLst>
      <p:ext uri="{BB962C8B-B14F-4D97-AF65-F5344CB8AC3E}">
        <p14:creationId xmlns:p14="http://schemas.microsoft.com/office/powerpoint/2010/main" val="17476498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990600"/>
          </a:xfrm>
        </p:spPr>
        <p:txBody>
          <a:bodyPr>
            <a:normAutofit/>
          </a:bodyPr>
          <a:lstStyle/>
          <a:p>
            <a:pPr algn="ctr"/>
            <a:r>
              <a:rPr lang="en-US" sz="1800" dirty="0" smtClean="0"/>
              <a:t>Image from a Children’s Book</a:t>
            </a:r>
            <a:endParaRPr lang="en-US" sz="18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9398" b="9398"/>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308341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Children’s Story</a:t>
            </a:r>
            <a:endParaRPr lang="en-US" sz="2400"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1" y="457200"/>
            <a:ext cx="4114800" cy="5562600"/>
          </a:xfrm>
        </p:spPr>
      </p:pic>
      <p:sp>
        <p:nvSpPr>
          <p:cNvPr id="8" name="Text Placeholder 7"/>
          <p:cNvSpPr>
            <a:spLocks noGrp="1"/>
          </p:cNvSpPr>
          <p:nvPr>
            <p:ph type="body" sz="half" idx="2"/>
          </p:nvPr>
        </p:nvSpPr>
        <p:spPr/>
        <p:txBody>
          <a:bodyPr>
            <a:normAutofit/>
          </a:bodyPr>
          <a:lstStyle/>
          <a:p>
            <a:endParaRPr lang="en-US" sz="2400" dirty="0"/>
          </a:p>
        </p:txBody>
      </p:sp>
    </p:spTree>
    <p:extLst>
      <p:ext uri="{BB962C8B-B14F-4D97-AF65-F5344CB8AC3E}">
        <p14:creationId xmlns:p14="http://schemas.microsoft.com/office/powerpoint/2010/main" val="1444536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1349</TotalTime>
  <Words>391</Words>
  <Application>Microsoft Office PowerPoint</Application>
  <PresentationFormat>On-screen Show (4:3)</PresentationFormat>
  <Paragraphs>17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NAZI PROPAGANDA 1930s – 1940s </vt:lpstr>
      <vt:lpstr>        The Poisonous Mushroom was a collection of 17 short stories by the Nazi writer Ernst Hiemer, with pictures by the Nazi artist Fips.        The purpose of the stories was to indoctrinate (brainwash) young German children to despise and hate the Jews.   The stories infiltrated the thoughts and beliefs of German children.        By studying them, historians can observe how the Nazis thought, and how they taught their children to think the same way as them.        </vt:lpstr>
      <vt:lpstr>PowerPoint Presentation</vt:lpstr>
      <vt:lpstr>PowerPoint Presentation</vt:lpstr>
      <vt:lpstr>Illustration from a children's book. The headlines say "Jews are our misfortune" and "How the Jew cheats." Germany, 1936.</vt:lpstr>
      <vt:lpstr>PowerPoint Presentation</vt:lpstr>
      <vt:lpstr>Page from the anti-Semitic German children's book - Trust No Fox in the Green Meadow and No Jew on his Oath</vt:lpstr>
      <vt:lpstr>Image from a Children’s Book</vt:lpstr>
      <vt:lpstr>Children’s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NAZI PROPANDA 1930s – 1940a</dc:title>
  <dc:creator>Windows User</dc:creator>
  <cp:lastModifiedBy>Windows User</cp:lastModifiedBy>
  <cp:revision>10</cp:revision>
  <cp:lastPrinted>2014-10-09T22:08:05Z</cp:lastPrinted>
  <dcterms:created xsi:type="dcterms:W3CDTF">2014-01-16T22:18:52Z</dcterms:created>
  <dcterms:modified xsi:type="dcterms:W3CDTF">2014-10-09T22:09:12Z</dcterms:modified>
</cp:coreProperties>
</file>