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5143500" cx="9144000"/>
  <p:notesSz cx="6858000" cy="9144000"/>
  <p:embeddedFontLst>
    <p:embeddedFont>
      <p:font typeface="Arial Black"/>
      <p:regular r:id="rId47"/>
    </p:embeddedFont>
    <p:embeddedFont>
      <p:font typeface="Century Gothic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CenturyGothic-regular.fntdata"/><Relationship Id="rId47" Type="http://schemas.openxmlformats.org/officeDocument/2006/relationships/font" Target="fonts/ArialBlack-regular.fntdata"/><Relationship Id="rId49" Type="http://schemas.openxmlformats.org/officeDocument/2006/relationships/font" Target="fonts/CenturyGothic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CenturyGothic-boldItalic.fntdata"/><Relationship Id="rId50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e6e99a48d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e6e99a48d_2_7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e6e99a48d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3e6e99a48d_2_14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e6e99a48d_2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3e6e99a48d_2_14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e6e99a48d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3e6e99a48d_2_15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e6e99a48d_2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3e6e99a48d_2_16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e6e99a48d_2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3e6e99a48d_2_16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e6e99a48d_2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3e6e99a48d_2_17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e6e99a48d_2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3e6e99a48d_2_18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e6e99a48d_2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3e6e99a48d_2_20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e6e99a48d_2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3e6e99a48d_2_21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e6e99a48d_2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3e6e99a48d_2_21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e6e99a48d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3e6e99a48d_2_8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e6e99a48d_2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3e6e99a48d_2_22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e6e99a48d_2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e6e99a48d_2_24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e6e99a48d_2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3e6e99a48d_2_25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e6e99a48d_2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3e6e99a48d_2_25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e6e99a48d_2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3e6e99a48d_2_26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e6e99a48d_2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3e6e99a48d_2_27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e6e99a48d_2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3e6e99a48d_2_28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e6e99a48d_2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3e6e99a48d_2_29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e6e99a48d_2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3e6e99a48d_2_30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e6e99a48d_2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3e6e99a48d_2_31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e6e99a48d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e6e99a48d_2_8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e6e99a48d_2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3e6e99a48d_2_34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e6e99a48d_2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3e6e99a48d_2_34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050c7d9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4050c7d9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e6e99a48d_2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3e6e99a48d_2_44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e6e99a48d_2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3e6e99a48d_2_44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e6e99a48d_2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3e6e99a48d_2_45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e6e99a48d_2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3e6e99a48d_2_46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e6e99a48d_2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3e6e99a48d_2_46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e6e99a48d_2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3e6e99a48d_2_47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e6e99a48d_2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3e6e99a48d_2_48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e6e99a48d_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3e6e99a48d_2_9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e6e99a48d_2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3e6e99a48d_2_48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e6e99a48d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e6e99a48d_2_10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e6e99a48d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e6e99a48d_2_11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e6e99a48d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e6e99a48d_2_12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e6e99a48d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3e6e99a48d_2_12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e6e99a48d_2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e6e99a48d_2_13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19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-70558" y="2746085"/>
            <a:ext cx="9302758" cy="5078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lesson about embedding quotations</a:t>
            </a:r>
            <a:endParaRPr b="1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1.png" id="130" name="Google Shape;1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1739"/>
            <a:ext cx="6858000" cy="1504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b="1" i="0" lang="en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Introduce Your Quote</a:t>
            </a:r>
            <a:endParaRPr b="1" i="0" sz="6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34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3845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</a:t>
            </a:r>
            <a:r>
              <a:rPr b="1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four</a:t>
            </a: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different ways to properly and effectively introduce quotations into your writing:</a:t>
            </a:r>
            <a:endParaRPr sz="2400"/>
          </a:p>
          <a:p>
            <a:pPr indent="0" lvl="1" marL="457200" marR="0" rtl="0" algn="l"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r>
              <a:rPr b="0" i="0" lang="en" sz="323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with a complete sentence</a:t>
            </a:r>
            <a:endParaRPr sz="2400"/>
          </a:p>
          <a:p>
            <a:pPr indent="0" lvl="1" marL="457200" marR="0" rtl="0" algn="l"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with an explanatory phrase</a:t>
            </a:r>
            <a:endParaRPr sz="2400"/>
          </a:p>
          <a:p>
            <a:pPr indent="0" lvl="1" marL="457200" marR="0" rtl="0" algn="l"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with only short quotes in your sentence</a:t>
            </a:r>
            <a:endParaRPr sz="2400"/>
          </a:p>
          <a:p>
            <a:pPr indent="0" lvl="1" marL="457200" marR="0" rtl="0" algn="l"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with part of the quote paraphrased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a Quote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35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demonstrate how to introduce a quote, we will use an excerpt from Dr. Martin Luther King Jr.’s </a:t>
            </a:r>
            <a:r>
              <a:rPr b="0" i="1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Dream </a:t>
            </a: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speech. </a:t>
            </a:r>
            <a:endParaRPr sz="2400"/>
          </a:p>
          <a:p>
            <a:pPr indent="-169544" lvl="2" marL="1143000" marR="0" rtl="0" algn="l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Delivered by Martin Luther King Jr.</a:t>
            </a:r>
            <a:endParaRPr/>
          </a:p>
          <a:p>
            <a:pPr indent="-169544" lvl="2" marL="1143000" marR="0" rtl="0" algn="l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August 28, 1963</a:t>
            </a:r>
            <a:endParaRPr/>
          </a:p>
          <a:p>
            <a:pPr indent="-169544" lvl="2" marL="1143000" marR="0" rtl="0" algn="l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Lincoln Memorial, Washington D.C.</a:t>
            </a:r>
            <a:endParaRPr b="0" i="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35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15" name="Google Shape;215;p35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 have a dream that my four little  children will one day live in a nation where they will not be judged by the color of their skin, but by the content of their character.”</a:t>
            </a:r>
            <a:endParaRPr b="0" i="0" sz="3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3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a Quote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37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b="1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Introduce your quote with a complete sentence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introduce your quote with a complete sentence that describes the quotation or provides</a:t>
            </a:r>
            <a:r>
              <a:rPr b="0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about it, you must punctuate it with a colon before inserting the quote.</a:t>
            </a:r>
            <a:endParaRPr sz="2400"/>
          </a:p>
          <a:p>
            <a:pPr indent="-1143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37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29" name="Google Shape;229;p37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entury Gothic"/>
              <a:buNone/>
            </a:pPr>
            <a:r>
              <a:rPr b="1" i="0" lang="en" sz="5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b="1" i="0" sz="5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38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his </a:t>
            </a:r>
            <a:r>
              <a:rPr b="0" i="1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Dream </a:t>
            </a: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speech, Dr. Martin Luther King Jr. had a dream: “I have a dream that my four little  children will one day live in a nation where they will not be judged by the color of their skin, but by the content of their character.” 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38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37" name="Google Shape;237;p38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entury Gothic"/>
              <a:buNone/>
            </a:pPr>
            <a:r>
              <a:rPr b="1" i="0" lang="en" sz="5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b="1" i="0" sz="5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9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his </a:t>
            </a:r>
            <a:r>
              <a:rPr b="1" i="1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Dream </a:t>
            </a:r>
            <a:r>
              <a:rPr b="1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speech, Dr. Martin Luther King Jr. had a dream: </a:t>
            </a:r>
            <a:r>
              <a:rPr b="0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dream that my four little  children will one day live in a nation where they will not be judged by the color of their skin, but by the content of their character.” 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9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45" name="Google Shape;245;p39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46" name="Google Shape;246;p39"/>
          <p:cNvSpPr/>
          <p:nvPr/>
        </p:nvSpPr>
        <p:spPr>
          <a:xfrm rot="-5400000">
            <a:off x="6359127" y="2417612"/>
            <a:ext cx="899627" cy="9173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9"/>
          <p:cNvSpPr txBox="1"/>
          <p:nvPr/>
        </p:nvSpPr>
        <p:spPr>
          <a:xfrm>
            <a:off x="899625" y="2659300"/>
            <a:ext cx="5069100" cy="523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sentence</a:t>
            </a:r>
            <a:endParaRPr b="1"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entury Gothic"/>
              <a:buNone/>
            </a:pPr>
            <a:r>
              <a:rPr b="1" i="0" lang="en" sz="5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b="1" i="0" sz="5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40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his </a:t>
            </a:r>
            <a:r>
              <a:rPr b="1" i="1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Dream </a:t>
            </a:r>
            <a:r>
              <a:rPr b="1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speech, Dr. Martin Luther King Jr. had a dream: </a:t>
            </a:r>
            <a:r>
              <a:rPr b="0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dream that my four little  children will one day live in a nation where they will not be judged by the color of their skin, but by the content of their character.” 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40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55" name="Google Shape;255;p40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56" name="Google Shape;256;p40"/>
          <p:cNvSpPr/>
          <p:nvPr/>
        </p:nvSpPr>
        <p:spPr>
          <a:xfrm rot="-2543496">
            <a:off x="7298894" y="2347175"/>
            <a:ext cx="1031020" cy="8325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0"/>
          <p:cNvSpPr txBox="1"/>
          <p:nvPr/>
        </p:nvSpPr>
        <p:spPr>
          <a:xfrm>
            <a:off x="899626" y="2831406"/>
            <a:ext cx="5450679" cy="484748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a colon</a:t>
            </a:r>
            <a:endParaRPr b="1"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4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Introduce your quote with an explanatory phrase</a:t>
            </a:r>
            <a:endParaRPr b="0" i="0" sz="4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413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Begin your sentence with a phrase that introduces the quote, and then punctuate with a comma before including the quote. </a:t>
            </a:r>
            <a:endParaRPr sz="2400"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41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65" name="Google Shape;265;p41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42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None/>
            </a:pPr>
            <a:r>
              <a:rPr b="1" i="0" lang="en" sz="33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indent="-283845" lvl="0" marL="342900" marR="0" rtl="0" algn="l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his famous </a:t>
            </a:r>
            <a:r>
              <a:rPr b="0" i="1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Dream</a:t>
            </a: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speech, Dr. Martin Luther King Jr. said, “I have a dream that my four little  children will one day live in a nation where they will not be judged by the color of their skin but by the content of their character.” </a:t>
            </a:r>
            <a:endParaRPr sz="2400"/>
          </a:p>
          <a:p>
            <a:pPr indent="0" lvl="0" marL="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42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73" name="Google Shape;273;p42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4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None/>
            </a:pPr>
            <a:r>
              <a:rPr b="1" i="0" lang="en" sz="33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indent="-342900" lvl="0" marL="342900" marR="0" rtl="0" algn="l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b="1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his famous </a:t>
            </a:r>
            <a:r>
              <a:rPr b="1" i="1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Dream</a:t>
            </a:r>
            <a:r>
              <a:rPr b="1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speech, Dr. Martin Luther King Jr. said</a:t>
            </a: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“I have a dream that my four little  children will one day live in a nation where they will not be judged by the color of their skin but by the content of their character.”</a:t>
            </a:r>
            <a:r>
              <a:rPr b="0" i="0" lang="en" sz="33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indent="0" lvl="0" marL="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43"/>
          <p:cNvSpPr/>
          <p:nvPr/>
        </p:nvSpPr>
        <p:spPr>
          <a:xfrm rot="-5400000">
            <a:off x="5441787" y="2417611"/>
            <a:ext cx="899627" cy="9173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3"/>
          <p:cNvSpPr txBox="1"/>
          <p:nvPr/>
        </p:nvSpPr>
        <p:spPr>
          <a:xfrm>
            <a:off x="141125" y="2589024"/>
            <a:ext cx="5069100" cy="5571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Explanatory phrase</a:t>
            </a:r>
            <a:endParaRPr b="1"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43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83" name="Google Shape;283;p43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457200" y="196975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42961"/>
              </a:buClr>
              <a:buSzPts val="8800"/>
              <a:buFont typeface="Century Gothic"/>
              <a:buNone/>
            </a:pPr>
            <a:r>
              <a:rPr b="1" i="0" lang="en" sz="8800" u="none" cap="none" strike="noStrike">
                <a:solidFill>
                  <a:srgbClr val="0429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 IT!</a:t>
            </a:r>
            <a:endParaRPr b="1" i="0" sz="8800" u="none" cap="none" strike="noStrike">
              <a:solidFill>
                <a:srgbClr val="0429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quote?</a:t>
            </a:r>
            <a:endParaRPr sz="2400"/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use a quote?</a:t>
            </a:r>
            <a:endParaRPr sz="2400"/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Types of writing to use quotes</a:t>
            </a:r>
            <a:endParaRPr sz="2400"/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Always </a:t>
            </a:r>
            <a:r>
              <a:rPr b="1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ICE</a:t>
            </a: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</a:t>
            </a:r>
            <a:endParaRPr sz="2400"/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sz="2400"/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Citing quotes</a:t>
            </a:r>
            <a:endParaRPr sz="2400"/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Explaining quotes</a:t>
            </a:r>
            <a:endParaRPr sz="2400"/>
          </a:p>
        </p:txBody>
      </p:sp>
      <p:sp>
        <p:nvSpPr>
          <p:cNvPr id="137" name="Google Shape;137;p26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3900" u="none" cap="none" strike="noStrike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44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None/>
            </a:pPr>
            <a:r>
              <a:rPr b="1" i="0" lang="en" sz="33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indent="-342900" lvl="0" marL="342900" marR="0" rtl="0" algn="l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b="1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his famous </a:t>
            </a:r>
            <a:r>
              <a:rPr b="1" i="1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Dream</a:t>
            </a:r>
            <a:r>
              <a:rPr b="1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speech, Dr. Martin Luther King Jr. said</a:t>
            </a: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“I have a dream that my four little  children will one day live in a nation where they will not be judged by the color of their skin but by the content of their character.”</a:t>
            </a:r>
            <a:r>
              <a:rPr b="0" i="0" lang="en" sz="33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indent="0" lvl="0" marL="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44"/>
          <p:cNvSpPr/>
          <p:nvPr/>
        </p:nvSpPr>
        <p:spPr>
          <a:xfrm rot="-7496740">
            <a:off x="3490035" y="2632909"/>
            <a:ext cx="972068" cy="87285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4"/>
          <p:cNvSpPr txBox="1"/>
          <p:nvPr/>
        </p:nvSpPr>
        <p:spPr>
          <a:xfrm>
            <a:off x="2161312" y="1458919"/>
            <a:ext cx="5768100" cy="484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a comma</a:t>
            </a:r>
            <a:endParaRPr b="1"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44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93" name="Google Shape;293;p44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45"/>
          <p:cNvSpPr txBox="1"/>
          <p:nvPr>
            <p:ph idx="1" type="body"/>
          </p:nvPr>
        </p:nvSpPr>
        <p:spPr>
          <a:xfrm>
            <a:off x="457200" y="1200150"/>
            <a:ext cx="8229600" cy="3562963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b="1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Include only short quotes in your sentence </a:t>
            </a:r>
            <a:endParaRPr sz="2400"/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including short quotations in your own writing, you should stick to just a few words.</a:t>
            </a:r>
            <a:endParaRPr sz="2400"/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 quotation marks around the author’s original words and punctuate the sentence as you normally would. 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46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indent="-2413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Martin Luther King Jr. dreamed of a day when his children would only be judged by the “content of their character.” </a:t>
            </a:r>
            <a:endParaRPr sz="2400"/>
          </a:p>
        </p:txBody>
      </p:sp>
      <p:sp>
        <p:nvSpPr>
          <p:cNvPr id="306" name="Google Shape;306;p46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07" name="Google Shape;307;p46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47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Martin Luther King Jr. dreamed of a day when his children would only be judged by the “</a:t>
            </a:r>
            <a:r>
              <a:rPr b="1" i="0" lang="en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their character</a:t>
            </a:r>
            <a:r>
              <a:rPr b="0" i="0" lang="en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.” </a:t>
            </a:r>
            <a:endParaRPr/>
          </a:p>
        </p:txBody>
      </p:sp>
      <p:sp>
        <p:nvSpPr>
          <p:cNvPr id="314" name="Google Shape;314;p47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15" name="Google Shape;315;p47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16" name="Google Shape;316;p47"/>
          <p:cNvSpPr/>
          <p:nvPr/>
        </p:nvSpPr>
        <p:spPr>
          <a:xfrm rot="7206116">
            <a:off x="6524052" y="2314773"/>
            <a:ext cx="953629" cy="88486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7"/>
          <p:cNvSpPr txBox="1"/>
          <p:nvPr/>
        </p:nvSpPr>
        <p:spPr>
          <a:xfrm>
            <a:off x="1218954" y="2536107"/>
            <a:ext cx="5069220" cy="484748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Quoted material</a:t>
            </a:r>
            <a:endParaRPr b="1"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48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Martin Luther King Jr. dreamed of a day when his children would only be judged by the </a:t>
            </a:r>
            <a:r>
              <a:rPr b="1" i="0" lang="en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b="0" i="0" lang="en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their character.</a:t>
            </a:r>
            <a:r>
              <a:rPr b="1" i="0" lang="en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r>
              <a:rPr b="0" i="0" lang="en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324" name="Google Shape;324;p48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25" name="Google Shape;325;p48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26" name="Google Shape;326;p48"/>
          <p:cNvSpPr/>
          <p:nvPr/>
        </p:nvSpPr>
        <p:spPr>
          <a:xfrm rot="-10199329">
            <a:off x="3787698" y="3555700"/>
            <a:ext cx="1185649" cy="7019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8"/>
          <p:cNvSpPr txBox="1"/>
          <p:nvPr/>
        </p:nvSpPr>
        <p:spPr>
          <a:xfrm>
            <a:off x="183010" y="1518790"/>
            <a:ext cx="8636860" cy="484748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 quote apart with quotation marks</a:t>
            </a:r>
            <a:endParaRPr b="1"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8"/>
          <p:cNvSpPr/>
          <p:nvPr/>
        </p:nvSpPr>
        <p:spPr>
          <a:xfrm rot="1611134">
            <a:off x="1453795" y="2548354"/>
            <a:ext cx="1114341" cy="76720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9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Introduce your quote by paraphrasing it</a:t>
            </a:r>
            <a:r>
              <a:rPr b="0" i="0" lang="en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indent="-2413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Begin your sentence by paraphrasing the quote, and then finish the sentence with the quote. </a:t>
            </a:r>
            <a:endParaRPr sz="2400"/>
          </a:p>
        </p:txBody>
      </p:sp>
      <p:sp>
        <p:nvSpPr>
          <p:cNvPr id="335" name="Google Shape;335;p49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36" name="Google Shape;336;p49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50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indent="-2413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Martin Luther King Jr. dreamed of a day when his four children would “not be judged by the color of their skin but by the content of their character.”</a:t>
            </a:r>
            <a:endParaRPr sz="2400"/>
          </a:p>
          <a:p>
            <a:pPr indent="-88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50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44" name="Google Shape;344;p50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5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indent="-2413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Martin Luther King Jr. dreamed of a day when his four children would </a:t>
            </a: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“not be judged by the color of their skin but by the content of their character.”</a:t>
            </a:r>
            <a:endParaRPr sz="2400"/>
          </a:p>
          <a:p>
            <a:pPr indent="-88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51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52" name="Google Shape;352;p51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53" name="Google Shape;353;p51"/>
          <p:cNvSpPr/>
          <p:nvPr/>
        </p:nvSpPr>
        <p:spPr>
          <a:xfrm rot="8077747">
            <a:off x="7316783" y="1296761"/>
            <a:ext cx="1015922" cy="84347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1"/>
          <p:cNvSpPr txBox="1"/>
          <p:nvPr/>
        </p:nvSpPr>
        <p:spPr>
          <a:xfrm>
            <a:off x="1865916" y="1329338"/>
            <a:ext cx="5069220" cy="484748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Paraphrased text</a:t>
            </a:r>
            <a:endParaRPr b="1"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52"/>
          <p:cNvSpPr txBox="1"/>
          <p:nvPr>
            <p:ph idx="1" type="body"/>
          </p:nvPr>
        </p:nvSpPr>
        <p:spPr>
          <a:xfrm>
            <a:off x="457200" y="1200150"/>
            <a:ext cx="8229600" cy="39435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i="0" lang="en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Examples for Introducing Quotes</a:t>
            </a:r>
            <a:endParaRPr sz="3000"/>
          </a:p>
          <a:p>
            <a:pPr indent="-159384" lvl="1" marL="571500" marR="0" rtl="0" algn="l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 to (include source here), “put quote here” (in-text citation).</a:t>
            </a:r>
            <a:endParaRPr sz="2400"/>
          </a:p>
          <a:p>
            <a:pPr indent="-159384" lvl="1" marL="571500" marR="0" rtl="0" algn="l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 to (include source here), (put paraphrased, researched information here) (</a:t>
            </a: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in-text citation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400"/>
          </a:p>
          <a:p>
            <a:pPr indent="-159384" lvl="1" marL="571500" marR="0" rtl="0" algn="l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the traffic light “put quote here” (</a:t>
            </a: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in-text citation)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/>
          </a:p>
          <a:p>
            <a:pPr indent="-159384" lvl="1" marL="571500" marR="0" rtl="0" algn="l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instance, (put paraphrased, researched information here) (</a:t>
            </a: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in-text citation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2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62" name="Google Shape;362;p52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>
            <p:ph type="title"/>
          </p:nvPr>
        </p:nvSpPr>
        <p:spPr>
          <a:xfrm>
            <a:off x="722313" y="2534488"/>
            <a:ext cx="7772400" cy="1620004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b="1" i="0" lang="en" sz="60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i="0" lang="en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ITE THE QUOTE</a:t>
            </a:r>
            <a:endParaRPr b="1" i="0" sz="6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53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69" name="Google Shape;369;p53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descr="3.png" id="370" name="Google Shape;37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63265"/>
            <a:ext cx="6858000" cy="143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QUOTE?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word </a:t>
            </a:r>
            <a:r>
              <a:rPr b="1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</a:t>
            </a:r>
            <a:r>
              <a:rPr b="0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short for </a:t>
            </a:r>
            <a:r>
              <a:rPr b="1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quotation</a:t>
            </a:r>
            <a:endParaRPr sz="3600"/>
          </a:p>
          <a:p>
            <a:pPr indent="-2921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b="1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quotation</a:t>
            </a:r>
            <a:r>
              <a:rPr b="0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group of words from a text used and repeated by someone other than the original author</a:t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Citing in MLA Format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54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you cite in MLA format, you will need to include </a:t>
            </a:r>
            <a:r>
              <a:rPr b="1" i="0" lang="en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different kinds of citations in your paper.</a:t>
            </a:r>
            <a:endParaRPr sz="2400"/>
          </a:p>
          <a:p>
            <a:pPr indent="-152400" lvl="2" marL="1143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In-text citation (a.k.a. parenthetical citation)</a:t>
            </a:r>
            <a:endParaRPr/>
          </a:p>
          <a:p>
            <a:pPr indent="-152400" lvl="2" marL="1143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Works Cited Page</a:t>
            </a:r>
            <a:endParaRPr b="0" i="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b="1" i="0" lang="en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In-Text Citation</a:t>
            </a:r>
            <a:endParaRPr b="1" i="0" sz="6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55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in-text citation is a reference to the original author or speaker embedded in the text of the paper. In-text citations quickly alert the audience to the original source and make it easy for the audience to fine the citation in the Works Cited Page.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55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84" name="Google Shape;384;p55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In-Text Citation</a:t>
            </a:r>
            <a:endParaRPr/>
          </a:p>
        </p:txBody>
      </p:sp>
      <p:sp>
        <p:nvSpPr>
          <p:cNvPr id="390" name="Google Shape;390;p5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(Author’s Last Name page#)</a:t>
            </a:r>
            <a:endParaRPr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	(Faulkner 3)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7"/>
          <p:cNvSpPr txBox="1"/>
          <p:nvPr>
            <p:ph type="title"/>
          </p:nvPr>
        </p:nvSpPr>
        <p:spPr>
          <a:xfrm>
            <a:off x="722313" y="2534488"/>
            <a:ext cx="7772400" cy="1620004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b="1" i="0" lang="en" sz="60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i="0" lang="en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XPLAIN THE QUOTE</a:t>
            </a:r>
            <a:endParaRPr b="1" i="0" sz="6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97" name="Google Shape;397;p57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descr="4.png" id="398" name="Google Shape;39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83882"/>
            <a:ext cx="6858000" cy="143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b="1" i="0" lang="en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the Quote</a:t>
            </a:r>
            <a:endParaRPr b="1" i="0" sz="6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58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099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your introduce and cite the quote, you still need to explain the quote. </a:t>
            </a:r>
            <a:endParaRPr sz="2400"/>
          </a:p>
          <a:p>
            <a:pPr indent="-300990" lvl="0" marL="342900" marR="0" rtl="0" algn="l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many ways to explain quotes:</a:t>
            </a:r>
            <a:endParaRPr sz="2400"/>
          </a:p>
          <a:p>
            <a:pPr indent="-175894" lvl="2" marL="1143000" marR="0" rtl="0" algn="l">
              <a:lnSpc>
                <a:spcPct val="80000"/>
              </a:lnSpc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Provide analysis that connects the quote to your main idea and topic sentence</a:t>
            </a:r>
            <a:endParaRPr/>
          </a:p>
          <a:p>
            <a:pPr indent="-175894" lvl="2" marL="1143000" marR="0" rtl="0" algn="l">
              <a:lnSpc>
                <a:spcPct val="80000"/>
              </a:lnSpc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why it is important and relevant</a:t>
            </a:r>
            <a:endParaRPr/>
          </a:p>
          <a:p>
            <a:pPr indent="-175894" lvl="2" marL="1143000" marR="0" rtl="0" algn="l">
              <a:lnSpc>
                <a:spcPct val="80000"/>
              </a:lnSpc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the quote supports your topic sentence/main ide/thesis</a:t>
            </a:r>
            <a:endParaRPr b="0" i="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58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406" name="Google Shape;406;p58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b="1" i="0" lang="en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the Quote</a:t>
            </a:r>
            <a:endParaRPr b="1" i="0" sz="6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9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 are some sentence starters to help you explain your quote.</a:t>
            </a:r>
            <a:endParaRPr/>
          </a:p>
          <a:p>
            <a:pPr indent="-177800" lvl="2" marL="1143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proves that…</a:t>
            </a:r>
            <a:endParaRPr/>
          </a:p>
          <a:p>
            <a:pPr indent="-177800" lvl="2" marL="1143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illustrates…</a:t>
            </a:r>
            <a:endParaRPr/>
          </a:p>
          <a:p>
            <a:pPr indent="-177800" lvl="2" marL="1143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shows that…</a:t>
            </a:r>
            <a:endParaRPr/>
          </a:p>
          <a:p>
            <a:pPr indent="-177800" lvl="2" marL="1143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highlights the difference between…</a:t>
            </a:r>
            <a:endParaRPr b="0" i="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9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414" name="Google Shape;414;p59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0"/>
          <p:cNvSpPr txBox="1"/>
          <p:nvPr>
            <p:ph type="title"/>
          </p:nvPr>
        </p:nvSpPr>
        <p:spPr>
          <a:xfrm>
            <a:off x="722313" y="2852029"/>
            <a:ext cx="7772400" cy="1620004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b="1" i="0" lang="en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THINGS TO REMEMBER </a:t>
            </a:r>
            <a:endParaRPr b="1" i="0" sz="6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5.png" id="420" name="Google Shape;42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04264"/>
            <a:ext cx="6858000" cy="2322576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0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422" name="Google Shape;422;p60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 IT! Checklist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6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introduction and the quote must be grammatically consistent. </a:t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CORRECT EXAMPLE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his speech, Dr. King said, </a:t>
            </a:r>
            <a:r>
              <a:rPr b="0" i="0" lang="en" sz="3200" u="none" cap="none" strike="noStrike">
                <a:solidFill>
                  <a:srgbClr val="1269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“it would be fatal for the nation to overlook the urgency of this moment.”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i="0" lang="en" sz="3200" u="none" cap="none" strike="noStrike">
                <a:solidFill>
                  <a:srgbClr val="4AD9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</a:t>
            </a:r>
            <a:r>
              <a:rPr b="0" i="0" lang="en" sz="3200" u="none" cap="none" strike="noStrike">
                <a:solidFill>
                  <a:srgbClr val="4AD9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the </a:t>
            </a:r>
            <a:r>
              <a:rPr b="1" i="0" lang="en" sz="3200" u="none" cap="none" strike="noStrike">
                <a:solidFill>
                  <a:srgbClr val="4AD9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</a:t>
            </a:r>
            <a:r>
              <a:rPr b="0" i="0" lang="en" sz="3200" u="none" cap="none" strike="noStrike">
                <a:solidFill>
                  <a:srgbClr val="4AD9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grammatically consistent in this sentence. </a:t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1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430" name="Google Shape;430;p61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 IT! Checklist</a:t>
            </a:r>
            <a:endParaRPr b="1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2"/>
          <p:cNvSpPr txBox="1"/>
          <p:nvPr>
            <p:ph idx="1" type="body"/>
          </p:nvPr>
        </p:nvSpPr>
        <p:spPr>
          <a:xfrm>
            <a:off x="457200" y="1200150"/>
            <a:ext cx="8229600" cy="38844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734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change a word in a quote to make it grammatically consistent with your introduction if you place [   ] around the new word.</a:t>
            </a:r>
            <a:endParaRPr sz="2400"/>
          </a:p>
          <a:p>
            <a:pPr indent="-30734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quote must be less than four lines long. Otherwise you will need a block quote. </a:t>
            </a:r>
            <a:endParaRPr sz="2400"/>
          </a:p>
          <a:p>
            <a:pPr indent="-30734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quote must support your thesis or </a:t>
            </a:r>
            <a:r>
              <a:rPr lang="en" sz="2400"/>
              <a:t>claim</a:t>
            </a: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Otherwise it isn’t relevant. 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62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438" name="Google Shape;438;p62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166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3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444" name="Google Shape;444;p63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descr="6.png" id="445" name="Google Shape;44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91892"/>
            <a:ext cx="6858000" cy="276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important to include quotations in these forms of writings:</a:t>
            </a:r>
            <a:endParaRPr/>
          </a:p>
          <a:p>
            <a:pPr indent="-2476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Informational Essays and Compositions</a:t>
            </a:r>
            <a:endParaRPr sz="2400"/>
          </a:p>
          <a:p>
            <a:pPr indent="-2476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Argument Essays and Compositions</a:t>
            </a:r>
            <a:endParaRPr sz="2400"/>
          </a:p>
          <a:p>
            <a:pPr indent="-2476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Persuasive Essays and Compositions</a:t>
            </a:r>
            <a:endParaRPr sz="2400"/>
          </a:p>
          <a:p>
            <a:pPr indent="-2476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Literary Response and Analysis Essays</a:t>
            </a:r>
            <a:endParaRPr sz="2400"/>
          </a:p>
          <a:p>
            <a:pPr indent="-2476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Papers</a:t>
            </a:r>
            <a:endParaRPr sz="2400"/>
          </a:p>
          <a:p>
            <a:pPr indent="-952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2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42961"/>
              </a:buClr>
              <a:buSzPts val="8800"/>
              <a:buFont typeface="Century Gothic"/>
              <a:buNone/>
            </a:pPr>
            <a:r>
              <a:rPr b="1" i="0" lang="en" sz="8800" u="none" cap="none" strike="noStrike">
                <a:solidFill>
                  <a:srgbClr val="0429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 IT!</a:t>
            </a:r>
            <a:endParaRPr b="0" i="0" sz="8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4"/>
          <p:cNvSpPr txBox="1"/>
          <p:nvPr>
            <p:ph type="title"/>
          </p:nvPr>
        </p:nvSpPr>
        <p:spPr>
          <a:xfrm>
            <a:off x="457200" y="205978"/>
            <a:ext cx="8229600" cy="587873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Century Gothic"/>
              <a:buNone/>
            </a:pPr>
            <a:r>
              <a:rPr b="1" i="0" lang="en" sz="486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 b="1" i="0" sz="486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4"/>
          <p:cNvSpPr txBox="1"/>
          <p:nvPr>
            <p:ph idx="1" type="body"/>
          </p:nvPr>
        </p:nvSpPr>
        <p:spPr>
          <a:xfrm>
            <a:off x="457200" y="886469"/>
            <a:ext cx="8229600" cy="4022183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Sentence) The invention of the traffic light by Garrett Morgan made automotive transportation safer.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CCAAC"/>
              </a:buClr>
              <a:buSzPts val="3000"/>
              <a:buFont typeface="Arial"/>
              <a:buNone/>
            </a:pPr>
            <a:r>
              <a:rPr b="0" i="0" lang="en" sz="2400" u="none" cap="none" strike="noStrike">
                <a:solidFill>
                  <a:srgbClr val="2CCAAC"/>
                </a:solidFill>
                <a:latin typeface="Calibri"/>
                <a:ea typeface="Calibri"/>
                <a:cs typeface="Calibri"/>
                <a:sym typeface="Calibri"/>
              </a:rPr>
              <a:t>Before the traffic light’s invention, </a:t>
            </a:r>
            <a:r>
              <a:rPr b="0" i="0" lang="en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“it was not uncommon for bicycles, animal-powered carts and motor vehicles to share the same thoroughfares with pedestrians. Accidents frequently occurred between the vehicles” (Federal Highway Administration). 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the invention and implementation of the traffic light, the number of collisions was reduced and thus created a safer environment for automobile travel. 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4"/>
          <p:cNvSpPr/>
          <p:nvPr/>
        </p:nvSpPr>
        <p:spPr>
          <a:xfrm rot="2957516">
            <a:off x="1328792" y="2056385"/>
            <a:ext cx="436519" cy="32336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4"/>
          <p:cNvSpPr txBox="1"/>
          <p:nvPr/>
        </p:nvSpPr>
        <p:spPr>
          <a:xfrm>
            <a:off x="1993574" y="1858363"/>
            <a:ext cx="2099100" cy="392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64"/>
          <p:cNvSpPr txBox="1"/>
          <p:nvPr/>
        </p:nvSpPr>
        <p:spPr>
          <a:xfrm>
            <a:off x="5490173" y="1858369"/>
            <a:ext cx="2945700" cy="392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quote and citation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4"/>
          <p:cNvSpPr/>
          <p:nvPr/>
        </p:nvSpPr>
        <p:spPr>
          <a:xfrm rot="6144141">
            <a:off x="7795946" y="2497424"/>
            <a:ext cx="398090" cy="34430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64"/>
          <p:cNvSpPr txBox="1"/>
          <p:nvPr/>
        </p:nvSpPr>
        <p:spPr>
          <a:xfrm>
            <a:off x="6754408" y="3421305"/>
            <a:ext cx="2099100" cy="392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4"/>
          <p:cNvSpPr/>
          <p:nvPr/>
        </p:nvSpPr>
        <p:spPr>
          <a:xfrm rot="-9188138">
            <a:off x="7083349" y="4426237"/>
            <a:ext cx="487961" cy="28975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CB6F4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457200" y="1200150"/>
            <a:ext cx="8229600" cy="36600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3845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Properly including quotations in your writing helps support your ideas and improve the quality of your writing.</a:t>
            </a:r>
            <a:endParaRPr sz="2400"/>
          </a:p>
          <a:p>
            <a:pPr indent="-261937" lvl="1" marL="742950" marR="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gain credibility as a trusted source</a:t>
            </a:r>
            <a:endParaRPr sz="2400"/>
          </a:p>
          <a:p>
            <a:pPr indent="-261937" lvl="1" marL="742950" marR="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provide sufficient and relevant evidence to support and explain your ideas and claims</a:t>
            </a:r>
            <a:endParaRPr sz="2400"/>
          </a:p>
          <a:p>
            <a:pPr indent="-261937" lvl="1" marL="742950" marR="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protect yourself from plagiarism accusations</a:t>
            </a:r>
            <a:endParaRPr sz="2400"/>
          </a:p>
          <a:p>
            <a:pPr indent="-261937" lvl="1" marL="742950" marR="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demonstrate the ability to include outside sources</a:t>
            </a:r>
            <a:endParaRPr sz="2400"/>
          </a:p>
        </p:txBody>
      </p:sp>
      <p:sp>
        <p:nvSpPr>
          <p:cNvPr id="160" name="Google Shape;160;p2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42961"/>
              </a:buClr>
              <a:buSzPts val="8800"/>
              <a:buFont typeface="Century Gothic"/>
              <a:buNone/>
            </a:pPr>
            <a:r>
              <a:rPr b="1" lang="en" sz="8800">
                <a:solidFill>
                  <a:srgbClr val="0429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 IT!</a:t>
            </a:r>
            <a:endParaRPr b="1" sz="8800">
              <a:solidFill>
                <a:srgbClr val="0429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idx="1" type="body"/>
          </p:nvPr>
        </p:nvSpPr>
        <p:spPr>
          <a:xfrm>
            <a:off x="457200" y="1151335"/>
            <a:ext cx="4040188" cy="965604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Include quotes when…</a:t>
            </a:r>
            <a:endParaRPr b="1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30"/>
          <p:cNvSpPr txBox="1"/>
          <p:nvPr>
            <p:ph idx="2" type="body"/>
          </p:nvPr>
        </p:nvSpPr>
        <p:spPr>
          <a:xfrm>
            <a:off x="457200" y="2116952"/>
            <a:ext cx="4040100" cy="28995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b="0" i="0" lang="en" sz="3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are providing examples and evidence</a:t>
            </a:r>
            <a:endParaRPr/>
          </a:p>
        </p:txBody>
      </p:sp>
      <p:sp>
        <p:nvSpPr>
          <p:cNvPr id="170" name="Google Shape;170;p30"/>
          <p:cNvSpPr txBox="1"/>
          <p:nvPr>
            <p:ph idx="3" type="body"/>
          </p:nvPr>
        </p:nvSpPr>
        <p:spPr>
          <a:xfrm>
            <a:off x="4645025" y="1151335"/>
            <a:ext cx="4041775" cy="965604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not include quotes when…</a:t>
            </a:r>
            <a:endParaRPr b="1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30"/>
          <p:cNvSpPr txBox="1"/>
          <p:nvPr>
            <p:ph idx="4" type="body"/>
          </p:nvPr>
        </p:nvSpPr>
        <p:spPr>
          <a:xfrm>
            <a:off x="4645025" y="2116952"/>
            <a:ext cx="4041900" cy="28995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are writing your thesis statement</a:t>
            </a:r>
            <a:endParaRPr sz="3000"/>
          </a:p>
          <a:p>
            <a:pPr indent="-317500" lvl="0" marL="3429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are writing your topic sentences</a:t>
            </a:r>
            <a:endParaRPr b="0" i="0" sz="3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3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30"/>
          <p:cNvSpPr txBox="1"/>
          <p:nvPr/>
        </p:nvSpPr>
        <p:spPr>
          <a:xfrm>
            <a:off x="457200" y="205975"/>
            <a:ext cx="8229600" cy="857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42961"/>
              </a:buClr>
              <a:buSzPts val="8800"/>
              <a:buFont typeface="Century Gothic"/>
              <a:buNone/>
            </a:pPr>
            <a:r>
              <a:rPr b="1" lang="en" sz="8800">
                <a:solidFill>
                  <a:srgbClr val="0429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 IT!</a:t>
            </a:r>
            <a:endParaRPr b="1" sz="8800">
              <a:solidFill>
                <a:srgbClr val="0429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75" name="Google Shape;175;p30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quotation should </a:t>
            </a:r>
            <a:r>
              <a:rPr b="1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NEVER</a:t>
            </a:r>
            <a:r>
              <a:rPr b="0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stand alone.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should </a:t>
            </a:r>
            <a:r>
              <a:rPr b="1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NEVER</a:t>
            </a:r>
            <a:r>
              <a:rPr b="0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begin a sentence with a quote.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should </a:t>
            </a:r>
            <a:r>
              <a:rPr b="1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ALWAYS</a:t>
            </a:r>
            <a:r>
              <a:rPr b="0" i="0" lang="en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explain your quote after you properly cite it.</a:t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3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42961"/>
              </a:buClr>
              <a:buSzPts val="8800"/>
              <a:buFont typeface="Century Gothic"/>
              <a:buNone/>
            </a:pPr>
            <a:r>
              <a:rPr b="1" lang="en" sz="8800">
                <a:solidFill>
                  <a:srgbClr val="0429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 IT!</a:t>
            </a:r>
            <a:endParaRPr b="1" sz="8800">
              <a:solidFill>
                <a:srgbClr val="0429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31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84" name="Google Shape;184;p31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Arial Black"/>
              <a:buNone/>
            </a:pPr>
            <a:r>
              <a:rPr b="0" i="0" lang="en" sz="486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Always </a:t>
            </a:r>
            <a:r>
              <a:rPr b="0" i="0" lang="en" sz="648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ICE </a:t>
            </a:r>
            <a:r>
              <a:rPr b="0" i="0" lang="en" sz="486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it!</a:t>
            </a:r>
            <a:endParaRPr b="0" i="0" sz="486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 the acronym </a:t>
            </a:r>
            <a:r>
              <a:rPr b="1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ICE</a:t>
            </a:r>
            <a:r>
              <a:rPr b="0" i="0" lang="en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help you properly and effectively include quotes in your writing.</a:t>
            </a:r>
            <a:endParaRPr sz="2400"/>
          </a:p>
          <a:p>
            <a:pPr indent="-190500" lvl="2" marL="1143000" marR="0" rtl="0" algn="l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4AD946"/>
              </a:buClr>
              <a:buSzPts val="3000"/>
              <a:buFont typeface="Noto Sans Symbols"/>
              <a:buChar char="▪"/>
            </a:pPr>
            <a:r>
              <a:rPr b="1" i="0" lang="en" sz="3000" u="none" cap="none" strike="noStrike">
                <a:solidFill>
                  <a:srgbClr val="4AD9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</a:t>
            </a:r>
            <a:r>
              <a:rPr b="0" i="0" lang="en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ntroduce</a:t>
            </a:r>
            <a:endParaRPr sz="3000"/>
          </a:p>
          <a:p>
            <a:pPr indent="-190500" lvl="2" marL="1143000" marR="0" rtl="0" algn="l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4AD946"/>
              </a:buClr>
              <a:buSzPts val="3000"/>
              <a:buFont typeface="Noto Sans Symbols"/>
              <a:buChar char="▪"/>
            </a:pPr>
            <a:r>
              <a:rPr b="1" i="0" lang="en" sz="3000" u="none" cap="none" strike="noStrike">
                <a:solidFill>
                  <a:srgbClr val="4AD9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</a:t>
            </a:r>
            <a:r>
              <a:rPr b="0" i="0" lang="en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ite </a:t>
            </a:r>
            <a:endParaRPr sz="3000"/>
          </a:p>
          <a:p>
            <a:pPr indent="-190500" lvl="2" marL="1143000" marR="0" rtl="0" algn="l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4AD946"/>
              </a:buClr>
              <a:buSzPts val="3000"/>
              <a:buFont typeface="Noto Sans Symbols"/>
              <a:buChar char="▪"/>
            </a:pPr>
            <a:r>
              <a:rPr b="1" i="0" lang="en" sz="3000" u="none" cap="none" strike="noStrike">
                <a:solidFill>
                  <a:srgbClr val="4AD9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b="0" i="0" lang="en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xplain</a:t>
            </a:r>
            <a:endParaRPr b="0" i="0" sz="3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32"/>
          <p:cNvSpPr txBox="1"/>
          <p:nvPr/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42961"/>
              </a:buClr>
              <a:buSzPts val="8000"/>
              <a:buFont typeface="Century Gothic"/>
              <a:buNone/>
            </a:pPr>
            <a:r>
              <a:rPr b="1" lang="en" sz="8000">
                <a:solidFill>
                  <a:srgbClr val="0429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Always ICE It</a:t>
            </a:r>
            <a:endParaRPr b="1" sz="8000">
              <a:solidFill>
                <a:srgbClr val="0429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32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93" name="Google Shape;193;p32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722313" y="2441776"/>
            <a:ext cx="7772400" cy="1620004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  <a:effectLst>
            <a:outerShdw blurRad="50800" rotWithShape="0" algn="tl" dir="2940000" dist="38100">
              <a:srgbClr val="000000">
                <a:alpha val="7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b="1" i="0" lang="en" sz="60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b="1" i="0" lang="en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NTRODUCE THE QUOTE</a:t>
            </a:r>
            <a:endParaRPr b="1" i="0" sz="6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b="1" sz="239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descr="2.png" id="201" name="Google Shape;20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08056"/>
            <a:ext cx="6858000" cy="1435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