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4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Century Gothic" panose="020B0502020202020204" pitchFamily="34" charset="0"/>
      <p:regular r:id="rId48"/>
      <p:bold r:id="rId49"/>
      <p:italic r:id="rId50"/>
      <p:boldItalic r:id="rId51"/>
    </p:embeddedFont>
    <p:embeddedFont>
      <p:font typeface="Arial Black" panose="020B0A04020102020204" pitchFamily="34" charset="0"/>
      <p:regular r:id="rId52"/>
      <p:bold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534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6.fntdata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font" Target="fonts/font8.fntdata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e6e99a48d_2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3e6e99a48d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e6e99a48d_2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g3e6e99a48d_2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e6e99a48d_2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g3e6e99a48d_2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e6e99a48d_2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g3e6e99a48d_2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e6e99a48d_2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3e6e99a48d_2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e6e99a48d_2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g3e6e99a48d_2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e6e99a48d_2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g3e6e99a48d_2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e6e99a48d_2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g3e6e99a48d_2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e6e99a48d_2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g3e6e99a48d_2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e6e99a48d_2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g3e6e99a48d_2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e6e99a48d_2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g3e6e99a48d_2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e6e99a48d_2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3e6e99a48d_2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e6e99a48d_2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g3e6e99a48d_2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e6e99a48d_2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g3e6e99a48d_2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e6e99a48d_2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g3e6e99a48d_2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e6e99a48d_2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g3e6e99a48d_2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e6e99a48d_2_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g3e6e99a48d_2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e6e99a48d_2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3e6e99a48d_2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e6e99a48d_2_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g3e6e99a48d_2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e6e99a48d_2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g3e6e99a48d_2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e6e99a48d_2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g3e6e99a48d_2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e6e99a48d_2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g3e6e99a48d_2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e6e99a48d_2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g3e6e99a48d_2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3e6e99a48d_2_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g3e6e99a48d_2_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e6e99a48d_2_3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g3e6e99a48d_2_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4050c7d95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4050c7d95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e6e99a48d_2_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g3e6e99a48d_2_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e6e99a48d_2_4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g3e6e99a48d_2_4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e6e99a48d_2_4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g3e6e99a48d_2_4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3e6e99a48d_2_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g3e6e99a48d_2_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3e6e99a48d_2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g3e6e99a48d_2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3e6e99a48d_2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g3e6e99a48d_2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3e6e99a48d_2_4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g3e6e99a48d_2_4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e6e99a48d_2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3e6e99a48d_2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3e6e99a48d_2_4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g3e6e99a48d_2_4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e6e99a48d_2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3e6e99a48d_2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e6e99a48d_2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3e6e99a48d_2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e6e99a48d_2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g3e6e99a48d_2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e6e99a48d_2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g3e6e99a48d_2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e6e99a48d_2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3e6e99a48d_2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  <a:effectLst>
            <a:outerShdw blurRad="50800" dist="38100" dir="2940000" algn="tl" rotWithShape="0">
              <a:srgbClr val="000000">
                <a:alpha val="71764"/>
              </a:srgbClr>
            </a:outerShdw>
          </a:effectLst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  <a:effectLst>
            <a:outerShdw blurRad="50800" dist="38100" dir="2940000" algn="tl" rotWithShape="0">
              <a:srgbClr val="000000">
                <a:alpha val="71764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  <a:effectLst>
            <a:outerShdw blurRad="50800" dist="38100" dir="2940000" algn="tl" rotWithShape="0">
              <a:srgbClr val="000000">
                <a:alpha val="71764"/>
              </a:srgbClr>
            </a:outerShdw>
          </a:effectLst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  <a:effectLst>
            <a:outerShdw blurRad="50800" dist="38100" dir="2940000" algn="tl" rotWithShape="0">
              <a:srgbClr val="000000">
                <a:alpha val="71764"/>
              </a:srgbClr>
            </a:outerShdw>
          </a:effectLst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  <a:effectLst>
            <a:outerShdw blurRad="50800" dist="38100" dir="2940000" algn="tl" rotWithShape="0">
              <a:srgbClr val="000000">
                <a:alpha val="71764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775" cy="479822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  <a:effectLst>
            <a:outerShdw blurRad="50800" dist="38100" dir="2940000" algn="tl" rotWithShape="0">
              <a:srgbClr val="000000">
                <a:alpha val="71764"/>
              </a:srgbClr>
            </a:outerShdw>
          </a:effectLst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775" cy="2963466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  <a:effectLst>
            <a:outerShdw blurRad="50800" dist="38100" dir="2940000" algn="tl" rotWithShape="0">
              <a:srgbClr val="000000">
                <a:alpha val="71764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  <a:effectLst>
            <a:outerShdw blurRad="50800" dist="38100" dir="2940000" algn="tl" rotWithShape="0">
              <a:srgbClr val="000000">
                <a:alpha val="71764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  <a:effectLst>
            <a:outerShdw blurRad="50800" dist="38100" dir="2940000" algn="tl" rotWithShape="0">
              <a:srgbClr val="000000">
                <a:alpha val="71764"/>
              </a:srgbClr>
            </a:outerShdw>
          </a:effectLst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  <a:effectLst>
            <a:outerShdw blurRad="50800" dist="38100" dir="2940000" algn="tl" rotWithShape="0">
              <a:srgbClr val="000000">
                <a:alpha val="71764"/>
              </a:srgbClr>
            </a:outerShdw>
          </a:effectLst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  <a:effectLst>
            <a:outerShdw blurRad="50800" dist="38100" dir="2940000" algn="tl" rotWithShape="0">
              <a:srgbClr val="000000">
                <a:alpha val="71764"/>
              </a:srgbClr>
            </a:outerShdw>
          </a:effectLst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  <a:effectLst>
            <a:outerShdw blurRad="50800" dist="38100" dir="2940000" algn="tl" rotWithShape="0">
              <a:srgbClr val="000000">
                <a:alpha val="71764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  <a:effectLst>
            <a:outerShdw blurRad="50800" dist="38100" dir="2940000" algn="tl" rotWithShape="0">
              <a:srgbClr val="000000">
                <a:alpha val="71764"/>
              </a:srgbClr>
            </a:outerShdw>
          </a:effectLst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472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  <a:effectLst>
            <a:outerShdw blurRad="50800" dist="38100" dir="2940000" algn="tl" rotWithShape="0">
              <a:srgbClr val="000000">
                <a:alpha val="71764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472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  <a:effectLst>
            <a:outerShdw blurRad="50800" dist="38100" dir="2940000" algn="tl" rotWithShape="0">
              <a:srgbClr val="000000">
                <a:alpha val="71764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  <a:effectLst>
            <a:outerShdw blurRad="50800" dist="38100" dir="2940000" algn="tl" rotWithShape="0">
              <a:srgbClr val="000000">
                <a:alpha val="71764"/>
              </a:srgbClr>
            </a:outerShdw>
          </a:effectLst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  <a:defRPr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  <a:effectLst>
            <a:outerShdw blurRad="50800" dist="38100" dir="2940000" algn="tl" rotWithShape="0">
              <a:srgbClr val="000000">
                <a:alpha val="71764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313" cy="3518297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  <a:effectLst>
            <a:outerShdw blurRad="50800" dist="38100" dir="2940000" algn="tl" rotWithShape="0">
              <a:srgbClr val="000000">
                <a:alpha val="71764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3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  <a:effectLst>
            <a:outerShdw blurRad="50800" dist="38100" dir="2940000" algn="tl" rotWithShape="0">
              <a:srgbClr val="000000">
                <a:alpha val="71764"/>
              </a:srgbClr>
            </a:outerShdw>
          </a:effectLst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  <a:defRPr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  <a:effectLst>
            <a:outerShdw blurRad="50800" dist="38100" dir="2940000" algn="tl" rotWithShape="0">
              <a:srgbClr val="000000">
                <a:alpha val="71764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6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  <a:effectLst>
            <a:outerShdw blurRad="50800" dist="38100" dir="2940000" algn="tl" rotWithShape="0">
              <a:srgbClr val="000000">
                <a:alpha val="71764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  <a:effectLst>
            <a:outerShdw blurRad="50800" dist="38100" dir="2940000" algn="tl" rotWithShape="0">
              <a:srgbClr val="000000">
                <a:alpha val="71764"/>
              </a:srgbClr>
            </a:outerShdw>
          </a:effectLst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4"/>
            <a:ext cx="3394472" cy="82296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  <a:effectLst>
            <a:outerShdw blurRad="50800" dist="38100" dir="2940000" algn="tl" rotWithShape="0">
              <a:srgbClr val="000000">
                <a:alpha val="71764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5463778" y="1371600"/>
            <a:ext cx="4388644" cy="20574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  <a:effectLst>
            <a:outerShdw blurRad="50800" dist="38100" dir="2940000" algn="tl" rotWithShape="0">
              <a:srgbClr val="000000">
                <a:alpha val="71764"/>
              </a:srgbClr>
            </a:outerShdw>
          </a:effectLst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  <a:effectLst>
            <a:outerShdw blurRad="50800" dist="38100" dir="2940000" algn="tl" rotWithShape="0">
              <a:srgbClr val="000000">
                <a:alpha val="71764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tile tx="0" ty="0" sx="100000" sy="100000" flip="none" algn="tl"/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  <a:effectLst>
            <a:outerShdw blurRad="50800" dist="38100" dir="2940000" algn="tl" rotWithShape="0">
              <a:srgbClr val="000000">
                <a:alpha val="71764"/>
              </a:srgbClr>
            </a:outerShdw>
          </a:effectLst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  <a:effectLst>
            <a:outerShdw blurRad="50800" dist="38100" dir="2940000" algn="tl" rotWithShape="0">
              <a:srgbClr val="000000">
                <a:alpha val="71764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/>
        </p:nvSpPr>
        <p:spPr>
          <a:xfrm>
            <a:off x="-70558" y="2746085"/>
            <a:ext cx="9302758" cy="5078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lesson about embedding quotations</a:t>
            </a:r>
            <a:endParaRPr sz="3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0" name="Google Shape;130;p25" descr="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31739"/>
            <a:ext cx="6858000" cy="1504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  <a:effectLst>
            <a:outerShdw blurRad="50800" dist="38100" dir="2940000" algn="tl" rotWithShape="0">
              <a:srgbClr val="000000">
                <a:alpha val="7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</a:pPr>
            <a:r>
              <a:rPr lang="en" sz="6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Introduce Your Quote</a:t>
            </a:r>
            <a:endParaRPr sz="60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7" name="Google Shape;207;p3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  <a:effectLst>
            <a:outerShdw blurRad="50800" dist="38100" dir="2940000" algn="tl" rotWithShape="0">
              <a:srgbClr val="000000">
                <a:alpha val="7176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8384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 are </a:t>
            </a:r>
            <a:r>
              <a:rPr lang="en" sz="2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four</a:t>
            </a:r>
            <a:r>
              <a:rPr lang="en"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different ways to properly and effectively introduce quotations into your writing:</a:t>
            </a:r>
            <a:endParaRPr sz="2400"/>
          </a:p>
          <a:p>
            <a:pPr marL="457200" marR="0" lvl="1" indent="0" algn="l" rtl="0">
              <a:spcBef>
                <a:spcPts val="647"/>
              </a:spcBef>
              <a:spcAft>
                <a:spcPts val="0"/>
              </a:spcAft>
              <a:buClr>
                <a:schemeClr val="dk1"/>
              </a:buClr>
              <a:buSzPts val="3237"/>
              <a:buFont typeface="Arial"/>
              <a:buNone/>
            </a:pPr>
            <a:r>
              <a:rPr lang="en" sz="323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r>
              <a:rPr lang="en"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with a complete sentence</a:t>
            </a:r>
            <a:endParaRPr sz="2400"/>
          </a:p>
          <a:p>
            <a:pPr marL="457200" marR="0" lvl="1" indent="0" algn="l" rtl="0">
              <a:spcBef>
                <a:spcPts val="647"/>
              </a:spcBef>
              <a:spcAft>
                <a:spcPts val="0"/>
              </a:spcAft>
              <a:buClr>
                <a:schemeClr val="dk1"/>
              </a:buClr>
              <a:buSzPts val="3237"/>
              <a:buFont typeface="Arial"/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with an explanatory phrase</a:t>
            </a:r>
            <a:endParaRPr sz="2400"/>
          </a:p>
          <a:p>
            <a:pPr marL="457200" marR="0" lvl="1" indent="0" algn="l" rtl="0">
              <a:spcBef>
                <a:spcPts val="647"/>
              </a:spcBef>
              <a:spcAft>
                <a:spcPts val="0"/>
              </a:spcAft>
              <a:buClr>
                <a:schemeClr val="dk1"/>
              </a:buClr>
              <a:buSzPts val="3237"/>
              <a:buFont typeface="Arial"/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with only short quotes in your sentence</a:t>
            </a:r>
            <a:endParaRPr sz="2400"/>
          </a:p>
          <a:p>
            <a:pPr marL="457200" marR="0" lvl="1" indent="0" algn="l" rtl="0">
              <a:spcBef>
                <a:spcPts val="647"/>
              </a:spcBef>
              <a:spcAft>
                <a:spcPts val="0"/>
              </a:spcAft>
              <a:buClr>
                <a:schemeClr val="dk1"/>
              </a:buClr>
              <a:buSzPts val="3237"/>
              <a:buFont typeface="Arial"/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with part of the quote paraphrased</a:t>
            </a:r>
            <a:endParaRPr sz="2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  <a:effectLst>
            <a:outerShdw blurRad="50800" dist="38100" dir="2940000" algn="tl" rotWithShape="0">
              <a:srgbClr val="000000">
                <a:alpha val="7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entury Gothic"/>
              <a:buNone/>
            </a:pPr>
            <a:r>
              <a:rPr lang="en" sz="5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Introducing a Quote</a:t>
            </a:r>
            <a:endParaRPr sz="54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3" name="Google Shape;213;p3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  <a:effectLst>
            <a:outerShdw blurRad="50800" dist="38100" dir="2940000" algn="tl" rotWithShape="0">
              <a:srgbClr val="000000">
                <a:alpha val="7176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60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demonstrate how to introduce a quote, we will use an excerpt from Dr. Martin Luther King Jr.’s </a:t>
            </a:r>
            <a:r>
              <a:rPr lang="en" sz="2400" b="0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Have a Dream </a:t>
            </a:r>
            <a:r>
              <a:rPr lang="en"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speech. </a:t>
            </a:r>
            <a:endParaRPr sz="2400"/>
          </a:p>
          <a:p>
            <a:pPr marL="1143000" marR="0" lvl="2" indent="-169544" algn="l" rtl="0">
              <a:lnSpc>
                <a:spcPct val="90000"/>
              </a:lnSpc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Delivered by Martin Luther King Jr.</a:t>
            </a:r>
            <a:endParaRPr/>
          </a:p>
          <a:p>
            <a:pPr marL="1143000" marR="0" lvl="2" indent="-169544" algn="l" rtl="0">
              <a:lnSpc>
                <a:spcPct val="90000"/>
              </a:lnSpc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August 28, 1963</a:t>
            </a:r>
            <a:endParaRPr/>
          </a:p>
          <a:p>
            <a:pPr marL="1143000" marR="0" lvl="2" indent="-169544" algn="l" rtl="0">
              <a:lnSpc>
                <a:spcPct val="90000"/>
              </a:lnSpc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Lincoln Memorial, Washington D.C.</a:t>
            </a:r>
            <a:endParaRPr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4" name="Google Shape;214;p35"/>
          <p:cNvSpPr txBox="1"/>
          <p:nvPr/>
        </p:nvSpPr>
        <p:spPr>
          <a:xfrm>
            <a:off x="7660640" y="3661673"/>
            <a:ext cx="2052320" cy="1985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600" b="1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”</a:t>
            </a:r>
            <a:endParaRPr sz="16600" b="1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215" name="Google Shape;215;p35"/>
          <p:cNvSpPr txBox="1"/>
          <p:nvPr/>
        </p:nvSpPr>
        <p:spPr>
          <a:xfrm>
            <a:off x="6517" y="-413447"/>
            <a:ext cx="2423160" cy="1985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600" b="1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“</a:t>
            </a:r>
            <a:endParaRPr sz="16600" b="1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  <a:effectLst>
            <a:outerShdw blurRad="50800" dist="38100" dir="2940000" algn="tl" rotWithShape="0">
              <a:srgbClr val="000000">
                <a:alpha val="7176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" sz="3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“I have a dream that my four little  children will one day live in a nation where they will not be judged by the color of their skin, but by the content of their character.”</a:t>
            </a:r>
            <a:endParaRPr sz="3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1" name="Google Shape;221;p3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  <a:effectLst>
            <a:outerShdw blurRad="50800" dist="38100" dir="2940000" algn="tl" rotWithShape="0">
              <a:srgbClr val="000000">
                <a:alpha val="7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entury Gothic"/>
              <a:buNone/>
            </a:pPr>
            <a:r>
              <a:rPr lang="en" sz="5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Introducing a Quote</a:t>
            </a:r>
            <a:endParaRPr sz="54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  <a:effectLst>
            <a:outerShdw blurRad="50800" dist="38100" dir="2940000" algn="tl" rotWithShape="0">
              <a:srgbClr val="000000">
                <a:alpha val="7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entury Gothic"/>
              <a:buNone/>
            </a:pPr>
            <a:r>
              <a:rPr lang="en" sz="5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Introducing Quotes</a:t>
            </a:r>
            <a:endParaRPr sz="54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7" name="Google Shape;227;p3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  <a:effectLst>
            <a:outerShdw blurRad="50800" dist="38100" dir="2940000" algn="tl" rotWithShape="0">
              <a:srgbClr val="000000">
                <a:alpha val="7176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" sz="3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r>
              <a:rPr lang="en" sz="2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Introduce your quote with a complete sentence</a:t>
            </a:r>
            <a:endParaRPr sz="2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you introduce your quote with a complete sentence that describes the quotation or provides</a:t>
            </a:r>
            <a:r>
              <a:rPr lang="en"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information about it, you must punctuate it with a colon before inserting the quote.</a:t>
            </a:r>
            <a:endParaRPr sz="2400"/>
          </a:p>
          <a:p>
            <a:pPr marL="342900" marR="0" lvl="0" indent="-11430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8" name="Google Shape;228;p37"/>
          <p:cNvSpPr txBox="1"/>
          <p:nvPr/>
        </p:nvSpPr>
        <p:spPr>
          <a:xfrm>
            <a:off x="7660640" y="3661673"/>
            <a:ext cx="2052320" cy="1985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600" b="1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”</a:t>
            </a:r>
            <a:endParaRPr sz="16600" b="1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229" name="Google Shape;229;p37"/>
          <p:cNvSpPr txBox="1"/>
          <p:nvPr/>
        </p:nvSpPr>
        <p:spPr>
          <a:xfrm>
            <a:off x="6517" y="-413447"/>
            <a:ext cx="2423160" cy="1985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600" b="1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“</a:t>
            </a:r>
            <a:endParaRPr sz="16600" b="1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  <a:effectLst>
            <a:outerShdw blurRad="50800" dist="38100" dir="2940000" algn="tl" rotWithShape="0">
              <a:srgbClr val="000000">
                <a:alpha val="7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Century Gothic"/>
              <a:buNone/>
            </a:pPr>
            <a:r>
              <a:rPr lang="en" sz="5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Introducing Quotes</a:t>
            </a:r>
            <a:endParaRPr sz="5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5" name="Google Shape;235;p3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  <a:effectLst>
            <a:outerShdw blurRad="50800" dist="38100" dir="2940000" algn="tl" rotWithShape="0">
              <a:srgbClr val="000000">
                <a:alpha val="7176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" sz="3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his </a:t>
            </a:r>
            <a:r>
              <a:rPr lang="en" sz="2400" b="0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Have a Dream </a:t>
            </a:r>
            <a:r>
              <a:rPr lang="en"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speech, Dr. Martin Luther King Jr. had a dream: “I have a dream that my four little  children will one day live in a nation where they will not be judged by the color of their skin, but by the content of their character.” </a:t>
            </a:r>
            <a:endParaRPr sz="2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6" name="Google Shape;236;p38"/>
          <p:cNvSpPr txBox="1"/>
          <p:nvPr/>
        </p:nvSpPr>
        <p:spPr>
          <a:xfrm>
            <a:off x="7660640" y="3661673"/>
            <a:ext cx="2052320" cy="1985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600" b="1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”</a:t>
            </a:r>
            <a:endParaRPr sz="16600" b="1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237" name="Google Shape;237;p38"/>
          <p:cNvSpPr txBox="1"/>
          <p:nvPr/>
        </p:nvSpPr>
        <p:spPr>
          <a:xfrm>
            <a:off x="6517" y="-413447"/>
            <a:ext cx="2423160" cy="1985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600" b="1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“</a:t>
            </a:r>
            <a:endParaRPr sz="16600" b="1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  <a:effectLst>
            <a:outerShdw blurRad="50800" dist="38100" dir="2940000" algn="tl" rotWithShape="0">
              <a:srgbClr val="000000">
                <a:alpha val="7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Century Gothic"/>
              <a:buNone/>
            </a:pPr>
            <a:r>
              <a:rPr lang="en" sz="5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Introducing Quotes</a:t>
            </a:r>
            <a:endParaRPr sz="5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3" name="Google Shape;243;p3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  <a:effectLst>
            <a:outerShdw blurRad="50800" dist="38100" dir="2940000" algn="tl" rotWithShape="0">
              <a:srgbClr val="000000">
                <a:alpha val="7176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" sz="3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" sz="3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his </a:t>
            </a:r>
            <a:r>
              <a:rPr lang="en" sz="3600" b="1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Have a Dream </a:t>
            </a:r>
            <a:r>
              <a:rPr lang="en" sz="3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speech, Dr. Martin Luther King Jr. had a dream: </a:t>
            </a:r>
            <a:r>
              <a:rPr lang="en"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r>
              <a:rPr lang="en"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have a dream that my four little  children will one day live in a nation where they will not be judged by the color of their skin, but by the content of their character.” </a:t>
            </a:r>
            <a:endParaRPr sz="2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4" name="Google Shape;244;p39"/>
          <p:cNvSpPr txBox="1"/>
          <p:nvPr/>
        </p:nvSpPr>
        <p:spPr>
          <a:xfrm>
            <a:off x="7660640" y="3661673"/>
            <a:ext cx="2052320" cy="1985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600" b="1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”</a:t>
            </a:r>
            <a:endParaRPr sz="16600" b="1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245" name="Google Shape;245;p39"/>
          <p:cNvSpPr txBox="1"/>
          <p:nvPr/>
        </p:nvSpPr>
        <p:spPr>
          <a:xfrm>
            <a:off x="6517" y="-413447"/>
            <a:ext cx="2423160" cy="1985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600" b="1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“</a:t>
            </a:r>
            <a:endParaRPr sz="16600" b="1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246" name="Google Shape;246;p39"/>
          <p:cNvSpPr/>
          <p:nvPr/>
        </p:nvSpPr>
        <p:spPr>
          <a:xfrm rot="-5400000">
            <a:off x="6359127" y="2417612"/>
            <a:ext cx="899627" cy="9173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39"/>
          <p:cNvSpPr txBox="1"/>
          <p:nvPr/>
        </p:nvSpPr>
        <p:spPr>
          <a:xfrm>
            <a:off x="899625" y="2659300"/>
            <a:ext cx="5069100" cy="523800"/>
          </a:xfrm>
          <a:prstGeom prst="rect">
            <a:avLst/>
          </a:prstGeom>
          <a:solidFill>
            <a:srgbClr val="FFFF00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Complete sentence</a:t>
            </a:r>
            <a:endParaRPr sz="3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  <a:effectLst>
            <a:outerShdw blurRad="50800" dist="38100" dir="2940000" algn="tl" rotWithShape="0">
              <a:srgbClr val="000000">
                <a:alpha val="7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Century Gothic"/>
              <a:buNone/>
            </a:pPr>
            <a:r>
              <a:rPr lang="en" sz="5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Introducing Quotes</a:t>
            </a:r>
            <a:endParaRPr sz="5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4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  <a:effectLst>
            <a:outerShdw blurRad="50800" dist="38100" dir="2940000" algn="tl" rotWithShape="0">
              <a:srgbClr val="000000">
                <a:alpha val="7176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" sz="3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" sz="3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his </a:t>
            </a:r>
            <a:r>
              <a:rPr lang="en" sz="3600" b="1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Have a Dream </a:t>
            </a:r>
            <a:r>
              <a:rPr lang="en" sz="3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speech, Dr. Martin Luther King Jr. had a dream: </a:t>
            </a:r>
            <a:r>
              <a:rPr lang="en"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r>
              <a:rPr lang="en"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have a dream that my four little  children will one day live in a nation where they will not be judged by the color of their skin, but by the content of their character.” </a:t>
            </a:r>
            <a:endParaRPr sz="2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40"/>
          <p:cNvSpPr txBox="1"/>
          <p:nvPr/>
        </p:nvSpPr>
        <p:spPr>
          <a:xfrm>
            <a:off x="7660640" y="3661673"/>
            <a:ext cx="2052320" cy="1985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600" b="1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”</a:t>
            </a:r>
            <a:endParaRPr sz="16600" b="1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255" name="Google Shape;255;p40"/>
          <p:cNvSpPr txBox="1"/>
          <p:nvPr/>
        </p:nvSpPr>
        <p:spPr>
          <a:xfrm>
            <a:off x="6517" y="-413447"/>
            <a:ext cx="2423160" cy="1985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600" b="1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“</a:t>
            </a:r>
            <a:endParaRPr sz="16600" b="1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256" name="Google Shape;256;p40"/>
          <p:cNvSpPr/>
          <p:nvPr/>
        </p:nvSpPr>
        <p:spPr>
          <a:xfrm rot="-2543496">
            <a:off x="7298894" y="2347175"/>
            <a:ext cx="1031020" cy="83255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40"/>
          <p:cNvSpPr txBox="1"/>
          <p:nvPr/>
        </p:nvSpPr>
        <p:spPr>
          <a:xfrm>
            <a:off x="899626" y="2831406"/>
            <a:ext cx="5450679" cy="484748"/>
          </a:xfrm>
          <a:prstGeom prst="rect">
            <a:avLst/>
          </a:prstGeom>
          <a:solidFill>
            <a:srgbClr val="FFFF00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Punctuate with a colon</a:t>
            </a:r>
            <a:endParaRPr sz="3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  <a:effectLst>
            <a:outerShdw blurRad="50800" dist="38100" dir="2940000" algn="tl" rotWithShape="0">
              <a:srgbClr val="000000">
                <a:alpha val="7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entury Gothic"/>
              <a:buNone/>
            </a:pPr>
            <a:r>
              <a:rPr lang="en" sz="5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Introducing Quotes</a:t>
            </a:r>
            <a:endParaRPr sz="54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3" name="Google Shape;263;p4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  <a:effectLst>
            <a:outerShdw blurRad="50800" dist="38100" dir="2940000" algn="tl" rotWithShape="0">
              <a:srgbClr val="000000">
                <a:alpha val="7176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Introduce your quote with an explanatory phrase</a:t>
            </a:r>
            <a:endParaRPr sz="4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2413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Begin your sentence with a phrase that introduces the quote, and then punctuate with a comma before including the quote. </a:t>
            </a:r>
            <a:endParaRPr sz="2400"/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4" name="Google Shape;264;p41"/>
          <p:cNvSpPr txBox="1"/>
          <p:nvPr/>
        </p:nvSpPr>
        <p:spPr>
          <a:xfrm>
            <a:off x="7660640" y="3661673"/>
            <a:ext cx="2052320" cy="1985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600" b="1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”</a:t>
            </a:r>
            <a:endParaRPr sz="16600" b="1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265" name="Google Shape;265;p41"/>
          <p:cNvSpPr txBox="1"/>
          <p:nvPr/>
        </p:nvSpPr>
        <p:spPr>
          <a:xfrm>
            <a:off x="6517" y="-413447"/>
            <a:ext cx="2423160" cy="1985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600" b="1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“</a:t>
            </a:r>
            <a:endParaRPr sz="16600" b="1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  <a:effectLst>
            <a:outerShdw blurRad="50800" dist="38100" dir="2940000" algn="tl" rotWithShape="0">
              <a:srgbClr val="000000">
                <a:alpha val="7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entury Gothic"/>
              <a:buNone/>
            </a:pPr>
            <a:r>
              <a:rPr lang="en" sz="5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Introducing Quotes</a:t>
            </a:r>
            <a:endParaRPr sz="54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1" name="Google Shape;271;p4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  <a:effectLst>
            <a:outerShdw blurRad="50800" dist="38100" dir="2940000" algn="tl" rotWithShape="0">
              <a:srgbClr val="000000">
                <a:alpha val="7176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30"/>
              <a:buFont typeface="Arial"/>
              <a:buNone/>
            </a:pPr>
            <a:r>
              <a:rPr lang="en" sz="333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</a:t>
            </a:r>
            <a:endParaRPr/>
          </a:p>
          <a:p>
            <a:pPr marL="342900" marR="0" lvl="0" indent="-283845" algn="l" rtl="0"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his famous </a:t>
            </a:r>
            <a:r>
              <a:rPr lang="en" sz="2400" b="0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Have a Dream</a:t>
            </a:r>
            <a:r>
              <a:rPr lang="en"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speech, Dr. Martin Luther King Jr. said, “I have a dream that my four little  children will one day live in a nation where they will not be judged by the color of their skin but by the content of their character.” </a:t>
            </a:r>
            <a:endParaRPr sz="2400"/>
          </a:p>
          <a:p>
            <a:pPr marL="0" marR="0" lvl="0" indent="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2" name="Google Shape;272;p42"/>
          <p:cNvSpPr txBox="1"/>
          <p:nvPr/>
        </p:nvSpPr>
        <p:spPr>
          <a:xfrm>
            <a:off x="7660640" y="3661673"/>
            <a:ext cx="2052320" cy="1985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600" b="1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”</a:t>
            </a:r>
            <a:endParaRPr sz="16600" b="1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273" name="Google Shape;273;p42"/>
          <p:cNvSpPr txBox="1"/>
          <p:nvPr/>
        </p:nvSpPr>
        <p:spPr>
          <a:xfrm>
            <a:off x="6517" y="-413447"/>
            <a:ext cx="2423160" cy="1985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600" b="1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“</a:t>
            </a:r>
            <a:endParaRPr sz="16600" b="1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  <a:effectLst>
            <a:outerShdw blurRad="50800" dist="38100" dir="2940000" algn="tl" rotWithShape="0">
              <a:srgbClr val="000000">
                <a:alpha val="7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entury Gothic"/>
              <a:buNone/>
            </a:pPr>
            <a:r>
              <a:rPr lang="en" sz="5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Introducing Quotes</a:t>
            </a:r>
            <a:endParaRPr sz="54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9" name="Google Shape;279;p4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  <a:effectLst>
            <a:outerShdw blurRad="50800" dist="38100" dir="2940000" algn="tl" rotWithShape="0">
              <a:srgbClr val="000000">
                <a:alpha val="7176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30"/>
              <a:buFont typeface="Arial"/>
              <a:buNone/>
            </a:pPr>
            <a:r>
              <a:rPr lang="en" sz="333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</a:t>
            </a:r>
            <a:endParaRPr/>
          </a:p>
          <a:p>
            <a:pPr marL="342900" marR="0" lvl="0" indent="-342900" algn="l" rtl="0"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3330"/>
              <a:buFont typeface="Arial"/>
              <a:buChar char="•"/>
            </a:pPr>
            <a:r>
              <a:rPr lang="en" sz="2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his famous </a:t>
            </a:r>
            <a:r>
              <a:rPr lang="en" sz="2400" b="1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Have a Dream</a:t>
            </a:r>
            <a:r>
              <a:rPr lang="en" sz="2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speech, Dr. Martin Luther King Jr. said</a:t>
            </a:r>
            <a:r>
              <a:rPr lang="en"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“I have a dream that my four little  children will one day live in a nation where they will not be judged by the color of their skin but by the content of their character.”</a:t>
            </a:r>
            <a:r>
              <a:rPr lang="en" sz="333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  <a:p>
            <a:pPr marL="0" marR="0" lvl="0" indent="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0" name="Google Shape;280;p43"/>
          <p:cNvSpPr/>
          <p:nvPr/>
        </p:nvSpPr>
        <p:spPr>
          <a:xfrm rot="-5400000">
            <a:off x="5441787" y="2417611"/>
            <a:ext cx="899627" cy="9173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43"/>
          <p:cNvSpPr txBox="1"/>
          <p:nvPr/>
        </p:nvSpPr>
        <p:spPr>
          <a:xfrm>
            <a:off x="141125" y="2589024"/>
            <a:ext cx="5069100" cy="557100"/>
          </a:xfrm>
          <a:prstGeom prst="rect">
            <a:avLst/>
          </a:prstGeom>
          <a:solidFill>
            <a:srgbClr val="FFFF00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Explanatory phrase</a:t>
            </a:r>
            <a:endParaRPr sz="3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2" name="Google Shape;282;p43"/>
          <p:cNvSpPr txBox="1"/>
          <p:nvPr/>
        </p:nvSpPr>
        <p:spPr>
          <a:xfrm>
            <a:off x="7660640" y="3661673"/>
            <a:ext cx="2052320" cy="1985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600" b="1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”</a:t>
            </a:r>
            <a:endParaRPr sz="16600" b="1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283" name="Google Shape;283;p43"/>
          <p:cNvSpPr txBox="1"/>
          <p:nvPr/>
        </p:nvSpPr>
        <p:spPr>
          <a:xfrm>
            <a:off x="6517" y="-413447"/>
            <a:ext cx="2423160" cy="1985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600" b="1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“</a:t>
            </a:r>
            <a:endParaRPr sz="16600" b="1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457200" y="196975"/>
            <a:ext cx="8229600" cy="85725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  <a:effectLst>
            <a:outerShdw blurRad="50800" dist="38100" dir="2940000" algn="tl" rotWithShape="0">
              <a:srgbClr val="000000">
                <a:alpha val="7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42961"/>
              </a:buClr>
              <a:buSzPts val="8800"/>
              <a:buFont typeface="Century Gothic"/>
              <a:buNone/>
            </a:pPr>
            <a:r>
              <a:rPr lang="en" sz="8800" b="1" i="0" u="none" strike="noStrike" cap="none">
                <a:solidFill>
                  <a:srgbClr val="04296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QUOTE IT!</a:t>
            </a:r>
            <a:endParaRPr sz="8800" b="1" i="0" u="none" strike="noStrike" cap="none">
              <a:solidFill>
                <a:srgbClr val="04296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6" name="Google Shape;136;p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  <a:effectLst>
            <a:outerShdw blurRad="50800" dist="38100" dir="2940000" algn="tl" rotWithShape="0">
              <a:srgbClr val="000000">
                <a:alpha val="7176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a quote?</a:t>
            </a:r>
            <a:endParaRPr sz="2400"/>
          </a:p>
          <a:p>
            <a:pPr marL="342900" marR="0" lvl="0" indent="-2921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use a quote?</a:t>
            </a:r>
            <a:endParaRPr sz="2400"/>
          </a:p>
          <a:p>
            <a:pPr marL="342900" marR="0" lvl="0" indent="-2921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Types of writing to use quotes</a:t>
            </a:r>
            <a:endParaRPr sz="2400"/>
          </a:p>
          <a:p>
            <a:pPr marL="342900" marR="0" lvl="0" indent="-2921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Always </a:t>
            </a:r>
            <a:r>
              <a:rPr lang="en" sz="2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ICE</a:t>
            </a:r>
            <a:r>
              <a:rPr lang="en"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it</a:t>
            </a:r>
            <a:endParaRPr sz="2400"/>
          </a:p>
          <a:p>
            <a:pPr marL="342900" marR="0" lvl="0" indent="-2921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Introducing quotes</a:t>
            </a:r>
            <a:endParaRPr sz="2400"/>
          </a:p>
          <a:p>
            <a:pPr marL="342900" marR="0" lvl="0" indent="-2921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Citing quotes</a:t>
            </a:r>
            <a:endParaRPr sz="2400"/>
          </a:p>
          <a:p>
            <a:pPr marL="342900" marR="0" lvl="0" indent="-2921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Explaining quotes</a:t>
            </a:r>
            <a:endParaRPr sz="2400"/>
          </a:p>
        </p:txBody>
      </p:sp>
      <p:sp>
        <p:nvSpPr>
          <p:cNvPr id="137" name="Google Shape;137;p26"/>
          <p:cNvSpPr txBox="1"/>
          <p:nvPr/>
        </p:nvSpPr>
        <p:spPr>
          <a:xfrm>
            <a:off x="7466727" y="3476440"/>
            <a:ext cx="2052320" cy="2827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900" b="1" i="0" u="none" strike="noStrike" cap="none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”</a:t>
            </a:r>
            <a:endParaRPr sz="23900" b="1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138" name="Google Shape;138;p26"/>
          <p:cNvSpPr txBox="1"/>
          <p:nvPr/>
        </p:nvSpPr>
        <p:spPr>
          <a:xfrm>
            <a:off x="-88197" y="-638370"/>
            <a:ext cx="2423160" cy="2827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900" b="1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“</a:t>
            </a:r>
            <a:endParaRPr sz="23900" b="1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  <a:effectLst>
            <a:outerShdw blurRad="50800" dist="38100" dir="2940000" algn="tl" rotWithShape="0">
              <a:srgbClr val="000000">
                <a:alpha val="7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entury Gothic"/>
              <a:buNone/>
            </a:pPr>
            <a:r>
              <a:rPr lang="en" sz="5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Introducing Quotes</a:t>
            </a:r>
            <a:endParaRPr sz="54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9" name="Google Shape;289;p4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  <a:effectLst>
            <a:outerShdw blurRad="50800" dist="38100" dir="2940000" algn="tl" rotWithShape="0">
              <a:srgbClr val="000000">
                <a:alpha val="7176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30"/>
              <a:buFont typeface="Arial"/>
              <a:buNone/>
            </a:pPr>
            <a:r>
              <a:rPr lang="en" sz="333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</a:t>
            </a:r>
            <a:endParaRPr/>
          </a:p>
          <a:p>
            <a:pPr marL="342900" marR="0" lvl="0" indent="-342900" algn="l" rtl="0"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3330"/>
              <a:buFont typeface="Arial"/>
              <a:buChar char="•"/>
            </a:pPr>
            <a:r>
              <a:rPr lang="en" sz="2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his famous </a:t>
            </a:r>
            <a:r>
              <a:rPr lang="en" sz="2400" b="1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Have a Dream</a:t>
            </a:r>
            <a:r>
              <a:rPr lang="en" sz="2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speech, Dr. Martin Luther King Jr. said</a:t>
            </a:r>
            <a:r>
              <a:rPr lang="en"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“I have a dream that my four little  children will one day live in a nation where they will not be judged by the color of their skin but by the content of their character.”</a:t>
            </a:r>
            <a:r>
              <a:rPr lang="en" sz="333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  <a:p>
            <a:pPr marL="0" marR="0" lvl="0" indent="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0" name="Google Shape;290;p44"/>
          <p:cNvSpPr/>
          <p:nvPr/>
        </p:nvSpPr>
        <p:spPr>
          <a:xfrm rot="-7496740">
            <a:off x="3490035" y="2632909"/>
            <a:ext cx="972068" cy="87285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44"/>
          <p:cNvSpPr txBox="1"/>
          <p:nvPr/>
        </p:nvSpPr>
        <p:spPr>
          <a:xfrm>
            <a:off x="2161312" y="1458919"/>
            <a:ext cx="5768100" cy="484800"/>
          </a:xfrm>
          <a:prstGeom prst="rect">
            <a:avLst/>
          </a:prstGeom>
          <a:solidFill>
            <a:srgbClr val="FFFF00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Punctuate with a comma</a:t>
            </a:r>
            <a:endParaRPr sz="3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44"/>
          <p:cNvSpPr txBox="1"/>
          <p:nvPr/>
        </p:nvSpPr>
        <p:spPr>
          <a:xfrm>
            <a:off x="7660640" y="3661673"/>
            <a:ext cx="2052320" cy="1985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600" b="1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”</a:t>
            </a:r>
            <a:endParaRPr sz="16600" b="1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293" name="Google Shape;293;p44"/>
          <p:cNvSpPr txBox="1"/>
          <p:nvPr/>
        </p:nvSpPr>
        <p:spPr>
          <a:xfrm>
            <a:off x="6517" y="-413447"/>
            <a:ext cx="2423160" cy="1985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600" b="1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“</a:t>
            </a:r>
            <a:endParaRPr sz="16600" b="1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  <a:effectLst>
            <a:outerShdw blurRad="50800" dist="38100" dir="2940000" algn="tl" rotWithShape="0">
              <a:srgbClr val="000000">
                <a:alpha val="7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entury Gothic"/>
              <a:buNone/>
            </a:pPr>
            <a:r>
              <a:rPr lang="en" sz="5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Introducing Quotes</a:t>
            </a:r>
            <a:endParaRPr sz="54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9" name="Google Shape;299;p4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562963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  <a:effectLst>
            <a:outerShdw blurRad="50800" dist="38100" dir="2940000" algn="tl" rotWithShape="0">
              <a:srgbClr val="000000">
                <a:alpha val="7176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" sz="3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</a:t>
            </a:r>
            <a:r>
              <a:rPr lang="en" sz="2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Include only short quotes in your sentence </a:t>
            </a:r>
            <a:endParaRPr sz="2400"/>
          </a:p>
          <a:p>
            <a:pPr marL="342900" marR="0" lvl="0" indent="-2921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including short quotations in your own writing, you should stick to just a few words.</a:t>
            </a:r>
            <a:endParaRPr sz="2400"/>
          </a:p>
          <a:p>
            <a:pPr marL="342900" marR="0" lvl="0" indent="-2921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Place quotation marks around the author’s original words and punctuate the sentence as you normally would. </a:t>
            </a:r>
            <a:endParaRPr sz="2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  <a:effectLst>
            <a:outerShdw blurRad="50800" dist="38100" dir="2940000" algn="tl" rotWithShape="0">
              <a:srgbClr val="000000">
                <a:alpha val="7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entury Gothic"/>
              <a:buNone/>
            </a:pPr>
            <a:r>
              <a:rPr lang="en" sz="5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Introducing Quotes</a:t>
            </a:r>
            <a:endParaRPr sz="54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5" name="Google Shape;305;p4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  <a:effectLst>
            <a:outerShdw blurRad="50800" dist="38100" dir="2940000" algn="tl" rotWithShape="0">
              <a:srgbClr val="000000">
                <a:alpha val="7176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</a:t>
            </a:r>
            <a:endParaRPr/>
          </a:p>
          <a:p>
            <a:pPr marL="342900" marR="0" lvl="0" indent="-2413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Dr. Martin Luther King Jr. dreamed of a day when his children would only be judged by the “content of their character.” </a:t>
            </a:r>
            <a:endParaRPr sz="2400"/>
          </a:p>
        </p:txBody>
      </p:sp>
      <p:sp>
        <p:nvSpPr>
          <p:cNvPr id="306" name="Google Shape;306;p46"/>
          <p:cNvSpPr txBox="1"/>
          <p:nvPr/>
        </p:nvSpPr>
        <p:spPr>
          <a:xfrm>
            <a:off x="7660640" y="3661673"/>
            <a:ext cx="2052320" cy="1985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600" b="1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”</a:t>
            </a:r>
            <a:endParaRPr sz="16600" b="1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307" name="Google Shape;307;p46"/>
          <p:cNvSpPr txBox="1"/>
          <p:nvPr/>
        </p:nvSpPr>
        <p:spPr>
          <a:xfrm>
            <a:off x="6517" y="-413447"/>
            <a:ext cx="2423160" cy="1985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600" b="1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“</a:t>
            </a:r>
            <a:endParaRPr sz="16600" b="1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  <a:effectLst>
            <a:outerShdw blurRad="50800" dist="38100" dir="2940000" algn="tl" rotWithShape="0">
              <a:srgbClr val="000000">
                <a:alpha val="7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entury Gothic"/>
              <a:buNone/>
            </a:pPr>
            <a:r>
              <a:rPr lang="en" sz="5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Introducing Quotes</a:t>
            </a:r>
            <a:endParaRPr sz="54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3" name="Google Shape;313;p4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  <a:effectLst>
            <a:outerShdw blurRad="50800" dist="38100" dir="2940000" algn="tl" rotWithShape="0">
              <a:srgbClr val="000000">
                <a:alpha val="7176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</a:t>
            </a:r>
            <a:endParaRPr/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"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Dr. Martin Luther King Jr. dreamed of a day when his children would only be judged by the “</a:t>
            </a:r>
            <a:r>
              <a:rPr lang="en" sz="4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content of their character</a:t>
            </a:r>
            <a:r>
              <a:rPr lang="en"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.” </a:t>
            </a:r>
            <a:endParaRPr/>
          </a:p>
        </p:txBody>
      </p:sp>
      <p:sp>
        <p:nvSpPr>
          <p:cNvPr id="314" name="Google Shape;314;p47"/>
          <p:cNvSpPr txBox="1"/>
          <p:nvPr/>
        </p:nvSpPr>
        <p:spPr>
          <a:xfrm>
            <a:off x="7660640" y="3661673"/>
            <a:ext cx="2052320" cy="1985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600" b="1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”</a:t>
            </a:r>
            <a:endParaRPr sz="16600" b="1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315" name="Google Shape;315;p47"/>
          <p:cNvSpPr txBox="1"/>
          <p:nvPr/>
        </p:nvSpPr>
        <p:spPr>
          <a:xfrm>
            <a:off x="6517" y="-413447"/>
            <a:ext cx="2423160" cy="1985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600" b="1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“</a:t>
            </a:r>
            <a:endParaRPr sz="16600" b="1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316" name="Google Shape;316;p47"/>
          <p:cNvSpPr/>
          <p:nvPr/>
        </p:nvSpPr>
        <p:spPr>
          <a:xfrm rot="7206116">
            <a:off x="6524052" y="2314773"/>
            <a:ext cx="953629" cy="88486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47"/>
          <p:cNvSpPr txBox="1"/>
          <p:nvPr/>
        </p:nvSpPr>
        <p:spPr>
          <a:xfrm>
            <a:off x="1218954" y="2536107"/>
            <a:ext cx="5069220" cy="484748"/>
          </a:xfrm>
          <a:prstGeom prst="rect">
            <a:avLst/>
          </a:prstGeom>
          <a:solidFill>
            <a:srgbClr val="FFFF00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Quoted material</a:t>
            </a:r>
            <a:endParaRPr sz="3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  <a:effectLst>
            <a:outerShdw blurRad="50800" dist="38100" dir="2940000" algn="tl" rotWithShape="0">
              <a:srgbClr val="000000">
                <a:alpha val="7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entury Gothic"/>
              <a:buNone/>
            </a:pPr>
            <a:r>
              <a:rPr lang="en" sz="5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Introducing Quotes</a:t>
            </a:r>
            <a:endParaRPr sz="54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3" name="Google Shape;323;p4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  <a:effectLst>
            <a:outerShdw blurRad="50800" dist="38100" dir="2940000" algn="tl" rotWithShape="0">
              <a:srgbClr val="000000">
                <a:alpha val="7176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</a:t>
            </a:r>
            <a:endParaRPr/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"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Dr. Martin Luther King Jr. dreamed of a day when his children would only be judged by the </a:t>
            </a:r>
            <a:r>
              <a:rPr lang="en" sz="4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r>
              <a:rPr lang="en"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content of their character.</a:t>
            </a:r>
            <a:r>
              <a:rPr lang="en" sz="4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r>
              <a:rPr lang="en"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  <p:sp>
        <p:nvSpPr>
          <p:cNvPr id="324" name="Google Shape;324;p48"/>
          <p:cNvSpPr txBox="1"/>
          <p:nvPr/>
        </p:nvSpPr>
        <p:spPr>
          <a:xfrm>
            <a:off x="7660640" y="3661673"/>
            <a:ext cx="2052320" cy="1985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600" b="1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”</a:t>
            </a:r>
            <a:endParaRPr sz="16600" b="1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325" name="Google Shape;325;p48"/>
          <p:cNvSpPr txBox="1"/>
          <p:nvPr/>
        </p:nvSpPr>
        <p:spPr>
          <a:xfrm>
            <a:off x="6517" y="-413447"/>
            <a:ext cx="2423160" cy="1985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600" b="1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“</a:t>
            </a:r>
            <a:endParaRPr sz="16600" b="1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326" name="Google Shape;326;p48"/>
          <p:cNvSpPr/>
          <p:nvPr/>
        </p:nvSpPr>
        <p:spPr>
          <a:xfrm rot="-10199329">
            <a:off x="3787698" y="3555700"/>
            <a:ext cx="1185649" cy="70190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48"/>
          <p:cNvSpPr txBox="1"/>
          <p:nvPr/>
        </p:nvSpPr>
        <p:spPr>
          <a:xfrm>
            <a:off x="183010" y="1518790"/>
            <a:ext cx="8636860" cy="484748"/>
          </a:xfrm>
          <a:prstGeom prst="rect">
            <a:avLst/>
          </a:prstGeom>
          <a:solidFill>
            <a:srgbClr val="FFFF00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Set quote apart with quotation marks</a:t>
            </a:r>
            <a:endParaRPr sz="3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8" name="Google Shape;328;p48"/>
          <p:cNvSpPr/>
          <p:nvPr/>
        </p:nvSpPr>
        <p:spPr>
          <a:xfrm rot="1611134">
            <a:off x="1453795" y="2548354"/>
            <a:ext cx="1114341" cy="76720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  <a:effectLst>
            <a:outerShdw blurRad="50800" dist="38100" dir="2940000" algn="tl" rotWithShape="0">
              <a:srgbClr val="000000">
                <a:alpha val="7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entury Gothic"/>
              <a:buNone/>
            </a:pPr>
            <a:r>
              <a:rPr lang="en" sz="5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Introducing Quotes</a:t>
            </a:r>
            <a:endParaRPr sz="54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4" name="Google Shape;334;p4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  <a:effectLst>
            <a:outerShdw blurRad="50800" dist="38100" dir="2940000" algn="tl" rotWithShape="0">
              <a:srgbClr val="000000">
                <a:alpha val="7176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Introduce your quote by paraphrasing it</a:t>
            </a:r>
            <a:r>
              <a:rPr lang="en"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  <a:p>
            <a:pPr marL="342900" marR="0" lvl="0" indent="-2413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Begin your sentence by paraphrasing the quote, and then finish the sentence with the quote. </a:t>
            </a:r>
            <a:endParaRPr sz="2400"/>
          </a:p>
        </p:txBody>
      </p:sp>
      <p:sp>
        <p:nvSpPr>
          <p:cNvPr id="335" name="Google Shape;335;p49"/>
          <p:cNvSpPr txBox="1"/>
          <p:nvPr/>
        </p:nvSpPr>
        <p:spPr>
          <a:xfrm>
            <a:off x="7660640" y="3661673"/>
            <a:ext cx="2052320" cy="1985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600" b="1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”</a:t>
            </a:r>
            <a:endParaRPr sz="16600" b="1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336" name="Google Shape;336;p49"/>
          <p:cNvSpPr txBox="1"/>
          <p:nvPr/>
        </p:nvSpPr>
        <p:spPr>
          <a:xfrm>
            <a:off x="6517" y="-413447"/>
            <a:ext cx="2423160" cy="1985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600" b="1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“</a:t>
            </a:r>
            <a:endParaRPr sz="16600" b="1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  <a:effectLst>
            <a:outerShdw blurRad="50800" dist="38100" dir="2940000" algn="tl" rotWithShape="0">
              <a:srgbClr val="000000">
                <a:alpha val="7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entury Gothic"/>
              <a:buNone/>
            </a:pPr>
            <a:r>
              <a:rPr lang="en" sz="5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Introducing Quotes</a:t>
            </a:r>
            <a:endParaRPr sz="54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2" name="Google Shape;342;p5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  <a:effectLst>
            <a:outerShdw blurRad="50800" dist="38100" dir="2940000" algn="tl" rotWithShape="0">
              <a:srgbClr val="000000">
                <a:alpha val="7176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</a:t>
            </a:r>
            <a:endParaRPr/>
          </a:p>
          <a:p>
            <a:pPr marL="342900" marR="0" lvl="0" indent="-2413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Dr. Martin Luther King Jr. dreamed of a day when his four children would “not be judged by the color of their skin but by the content of their character.”</a:t>
            </a:r>
            <a:endParaRPr sz="2400"/>
          </a:p>
          <a:p>
            <a:pPr marL="342900" marR="0" lvl="0" indent="-88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3" name="Google Shape;343;p50"/>
          <p:cNvSpPr txBox="1"/>
          <p:nvPr/>
        </p:nvSpPr>
        <p:spPr>
          <a:xfrm>
            <a:off x="7660640" y="3661673"/>
            <a:ext cx="2052320" cy="1985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600" b="1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”</a:t>
            </a:r>
            <a:endParaRPr sz="16600" b="1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344" name="Google Shape;344;p50"/>
          <p:cNvSpPr txBox="1"/>
          <p:nvPr/>
        </p:nvSpPr>
        <p:spPr>
          <a:xfrm>
            <a:off x="6517" y="-413447"/>
            <a:ext cx="2423160" cy="1985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600" b="1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“</a:t>
            </a:r>
            <a:endParaRPr sz="16600" b="1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  <a:effectLst>
            <a:outerShdw blurRad="50800" dist="38100" dir="2940000" algn="tl" rotWithShape="0">
              <a:srgbClr val="000000">
                <a:alpha val="7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entury Gothic"/>
              <a:buNone/>
            </a:pPr>
            <a:r>
              <a:rPr lang="en" sz="5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Introducing Quotes</a:t>
            </a:r>
            <a:endParaRPr sz="54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0" name="Google Shape;350;p5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  <a:effectLst>
            <a:outerShdw blurRad="50800" dist="38100" dir="2940000" algn="tl" rotWithShape="0">
              <a:srgbClr val="000000">
                <a:alpha val="7176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</a:t>
            </a:r>
            <a:endParaRPr/>
          </a:p>
          <a:p>
            <a:pPr marL="342900" marR="0" lvl="0" indent="-2413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Dr. Martin Luther King Jr. dreamed of a day when his four children would </a:t>
            </a:r>
            <a:r>
              <a:rPr lang="en"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“not be judged by the color of their skin but by the content of their character.”</a:t>
            </a:r>
            <a:endParaRPr sz="2400"/>
          </a:p>
          <a:p>
            <a:pPr marL="342900" marR="0" lvl="0" indent="-88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1" name="Google Shape;351;p51"/>
          <p:cNvSpPr txBox="1"/>
          <p:nvPr/>
        </p:nvSpPr>
        <p:spPr>
          <a:xfrm>
            <a:off x="7660640" y="3661673"/>
            <a:ext cx="2052320" cy="1985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600" b="1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”</a:t>
            </a:r>
            <a:endParaRPr sz="16600" b="1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352" name="Google Shape;352;p51"/>
          <p:cNvSpPr txBox="1"/>
          <p:nvPr/>
        </p:nvSpPr>
        <p:spPr>
          <a:xfrm>
            <a:off x="6517" y="-413447"/>
            <a:ext cx="2423160" cy="1985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600" b="1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“</a:t>
            </a:r>
            <a:endParaRPr sz="16600" b="1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353" name="Google Shape;353;p51"/>
          <p:cNvSpPr/>
          <p:nvPr/>
        </p:nvSpPr>
        <p:spPr>
          <a:xfrm rot="8077747">
            <a:off x="7316783" y="1296761"/>
            <a:ext cx="1015922" cy="84347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51"/>
          <p:cNvSpPr txBox="1"/>
          <p:nvPr/>
        </p:nvSpPr>
        <p:spPr>
          <a:xfrm>
            <a:off x="1865916" y="1329338"/>
            <a:ext cx="5069220" cy="484748"/>
          </a:xfrm>
          <a:prstGeom prst="rect">
            <a:avLst/>
          </a:prstGeom>
          <a:solidFill>
            <a:srgbClr val="FFFF00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Paraphrased text</a:t>
            </a:r>
            <a:endParaRPr sz="3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  <a:effectLst>
            <a:outerShdw blurRad="50800" dist="38100" dir="2940000" algn="tl" rotWithShape="0">
              <a:srgbClr val="000000">
                <a:alpha val="7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entury Gothic"/>
              <a:buNone/>
            </a:pPr>
            <a:r>
              <a:rPr lang="en" sz="5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Introducing Quotes</a:t>
            </a:r>
            <a:endParaRPr sz="54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0" name="Google Shape;360;p5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9435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  <a:effectLst>
            <a:outerShdw blurRad="50800" dist="38100" dir="2940000" algn="tl" rotWithShape="0">
              <a:srgbClr val="000000">
                <a:alpha val="7176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en"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Examples for Introducing Quotes</a:t>
            </a:r>
            <a:endParaRPr sz="3000"/>
          </a:p>
          <a:p>
            <a:pPr marL="571500" marR="0" lvl="1" indent="-159384" algn="l" rtl="0">
              <a:lnSpc>
                <a:spcPct val="11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According to (include source here), “put quote here” (in-text citation).</a:t>
            </a:r>
            <a:endParaRPr sz="2400"/>
          </a:p>
          <a:p>
            <a:pPr marL="571500" marR="0" lvl="1" indent="-159384" algn="l" rtl="0">
              <a:lnSpc>
                <a:spcPct val="11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According to (include source here), (put paraphrased, researched information here) (</a:t>
            </a:r>
            <a:r>
              <a:rPr lang="en"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in-text citation</a:t>
            </a: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sz="2400"/>
          </a:p>
          <a:p>
            <a:pPr marL="571500" marR="0" lvl="1" indent="-159384" algn="l" rtl="0">
              <a:lnSpc>
                <a:spcPct val="11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example, the traffic light “put quote here” (</a:t>
            </a:r>
            <a:r>
              <a:rPr lang="en"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in-text citation)</a:t>
            </a: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/>
          </a:p>
          <a:p>
            <a:pPr marL="571500" marR="0" lvl="1" indent="-159384" algn="l" rtl="0">
              <a:lnSpc>
                <a:spcPct val="11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instance, (put paraphrased, researched information here) (</a:t>
            </a:r>
            <a:r>
              <a:rPr lang="en"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in-text citation</a:t>
            </a: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52"/>
          <p:cNvSpPr txBox="1"/>
          <p:nvPr/>
        </p:nvSpPr>
        <p:spPr>
          <a:xfrm>
            <a:off x="7660640" y="3661673"/>
            <a:ext cx="2052320" cy="1985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600" b="1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”</a:t>
            </a:r>
            <a:endParaRPr sz="16600" b="1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362" name="Google Shape;362;p52"/>
          <p:cNvSpPr txBox="1"/>
          <p:nvPr/>
        </p:nvSpPr>
        <p:spPr>
          <a:xfrm>
            <a:off x="6517" y="-413447"/>
            <a:ext cx="2423160" cy="1985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600" b="1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“</a:t>
            </a:r>
            <a:endParaRPr sz="16600" b="1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3"/>
          <p:cNvSpPr txBox="1">
            <a:spLocks noGrp="1"/>
          </p:cNvSpPr>
          <p:nvPr>
            <p:ph type="title"/>
          </p:nvPr>
        </p:nvSpPr>
        <p:spPr>
          <a:xfrm>
            <a:off x="722313" y="2534488"/>
            <a:ext cx="7772400" cy="1620004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  <a:effectLst>
            <a:outerShdw blurRad="50800" dist="38100" dir="2940000" algn="tl" rotWithShape="0">
              <a:srgbClr val="000000">
                <a:alpha val="7176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</a:pPr>
            <a:r>
              <a:rPr lang="en" sz="6000" b="1" i="0" u="sng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lang="en" sz="6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ITE THE QUOTE</a:t>
            </a:r>
            <a:endParaRPr sz="60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8" name="Google Shape;368;p53"/>
          <p:cNvSpPr txBox="1"/>
          <p:nvPr/>
        </p:nvSpPr>
        <p:spPr>
          <a:xfrm>
            <a:off x="7466727" y="3476440"/>
            <a:ext cx="2052320" cy="2827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900" b="1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”</a:t>
            </a:r>
            <a:endParaRPr sz="23900" b="1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369" name="Google Shape;369;p53"/>
          <p:cNvSpPr txBox="1"/>
          <p:nvPr/>
        </p:nvSpPr>
        <p:spPr>
          <a:xfrm>
            <a:off x="-88197" y="-638370"/>
            <a:ext cx="2423160" cy="2827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900" b="1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“</a:t>
            </a:r>
            <a:endParaRPr sz="23900" b="1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pic>
        <p:nvPicPr>
          <p:cNvPr id="370" name="Google Shape;370;p53" descr="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63265"/>
            <a:ext cx="6858000" cy="1431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  <a:effectLst>
            <a:outerShdw blurRad="50800" dist="38100" dir="2940000" algn="tl" rotWithShape="0">
              <a:srgbClr val="000000">
                <a:alpha val="7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entury Gothic"/>
              <a:buNone/>
            </a:pPr>
            <a:r>
              <a:rPr lang="en" sz="5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a QUOTE?</a:t>
            </a:r>
            <a:endParaRPr sz="54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4" name="Google Shape;144;p2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  <a:effectLst>
            <a:outerShdw blurRad="50800" dist="38100" dir="2940000" algn="tl" rotWithShape="0">
              <a:srgbClr val="000000">
                <a:alpha val="7176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"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word </a:t>
            </a:r>
            <a:r>
              <a:rPr lang="en" sz="3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quote</a:t>
            </a:r>
            <a:r>
              <a:rPr lang="en"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is short for </a:t>
            </a:r>
            <a:r>
              <a:rPr lang="en" sz="3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quotation</a:t>
            </a:r>
            <a:endParaRPr sz="3600"/>
          </a:p>
          <a:p>
            <a:pPr marL="342900" marR="0" lvl="0" indent="-292100" algn="l" rtl="0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"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</a:t>
            </a:r>
            <a:r>
              <a:rPr lang="en" sz="3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quotation</a:t>
            </a:r>
            <a:r>
              <a:rPr lang="en"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is a group of words from a text used and repeated by someone other than the original author</a:t>
            </a:r>
            <a:endParaRPr sz="36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5" name="Google Shape;145;p27"/>
          <p:cNvSpPr txBox="1"/>
          <p:nvPr/>
        </p:nvSpPr>
        <p:spPr>
          <a:xfrm>
            <a:off x="7466727" y="3476440"/>
            <a:ext cx="2052320" cy="2827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900" b="1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”</a:t>
            </a:r>
            <a:endParaRPr sz="23900" b="1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146" name="Google Shape;146;p27"/>
          <p:cNvSpPr txBox="1"/>
          <p:nvPr/>
        </p:nvSpPr>
        <p:spPr>
          <a:xfrm>
            <a:off x="-88197" y="-638370"/>
            <a:ext cx="2423160" cy="2827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900" b="1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“</a:t>
            </a:r>
            <a:endParaRPr sz="23900" b="1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  <a:effectLst>
            <a:outerShdw blurRad="50800" dist="38100" dir="2940000" algn="tl" rotWithShape="0">
              <a:srgbClr val="000000">
                <a:alpha val="7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entury Gothic"/>
              <a:buNone/>
            </a:pPr>
            <a:r>
              <a:rPr lang="en" sz="5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Citing in MLA Format</a:t>
            </a:r>
            <a:endParaRPr sz="54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6" name="Google Shape;376;p5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  <a:effectLst>
            <a:outerShdw blurRad="50800" dist="38100" dir="2940000" algn="tl" rotWithShape="0">
              <a:srgbClr val="000000">
                <a:alpha val="7176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you cite in MLA format, you will need to include </a:t>
            </a:r>
            <a:r>
              <a:rPr lang="en" sz="2400" b="1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2</a:t>
            </a:r>
            <a:r>
              <a:rPr lang="en"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different kinds of citations in your paper.</a:t>
            </a:r>
            <a:endParaRPr sz="2400"/>
          </a:p>
          <a:p>
            <a:pPr marL="1143000" marR="0" lvl="2" indent="-1524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In-text citation (a.k.a. parenthetical citation)</a:t>
            </a:r>
            <a:endParaRPr/>
          </a:p>
          <a:p>
            <a:pPr marL="1143000" marR="0" lvl="2" indent="-1524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Works Cited Page</a:t>
            </a:r>
            <a:endParaRPr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  <a:effectLst>
            <a:outerShdw blurRad="50800" dist="38100" dir="2940000" algn="tl" rotWithShape="0">
              <a:srgbClr val="000000">
                <a:alpha val="7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</a:pPr>
            <a:r>
              <a:rPr lang="en" sz="6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In-Text Citation</a:t>
            </a:r>
            <a:endParaRPr sz="60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2" name="Google Shape;382;p5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  <a:effectLst>
            <a:outerShdw blurRad="50800" dist="38100" dir="2940000" algn="tl" rotWithShape="0">
              <a:srgbClr val="000000">
                <a:alpha val="7176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 in-text citation is a reference to the original author or speaker embedded in the text of the paper. In-text citations quickly alert the audience to the original source and make it easy for the audience to fine the citation in the Works Cited Page.</a:t>
            </a:r>
            <a:endParaRPr sz="2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3" name="Google Shape;383;p55"/>
          <p:cNvSpPr txBox="1"/>
          <p:nvPr/>
        </p:nvSpPr>
        <p:spPr>
          <a:xfrm>
            <a:off x="7466727" y="3476440"/>
            <a:ext cx="2052320" cy="2827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900" b="1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”</a:t>
            </a:r>
            <a:endParaRPr sz="23900" b="1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384" name="Google Shape;384;p55"/>
          <p:cNvSpPr txBox="1"/>
          <p:nvPr/>
        </p:nvSpPr>
        <p:spPr>
          <a:xfrm>
            <a:off x="-88197" y="-638370"/>
            <a:ext cx="2423160" cy="2827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900" b="1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“</a:t>
            </a:r>
            <a:endParaRPr sz="23900" b="1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In-Text Citation</a:t>
            </a:r>
            <a:endParaRPr/>
          </a:p>
        </p:txBody>
      </p:sp>
      <p:sp>
        <p:nvSpPr>
          <p:cNvPr id="390" name="Google Shape;390;p5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(Author’s Last Name page#)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Example: 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	(Faulkner 3)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7"/>
          <p:cNvSpPr txBox="1">
            <a:spLocks noGrp="1"/>
          </p:cNvSpPr>
          <p:nvPr>
            <p:ph type="title"/>
          </p:nvPr>
        </p:nvSpPr>
        <p:spPr>
          <a:xfrm>
            <a:off x="722313" y="2534488"/>
            <a:ext cx="7772400" cy="1620004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  <a:effectLst>
            <a:outerShdw blurRad="50800" dist="38100" dir="2940000" algn="tl" rotWithShape="0">
              <a:srgbClr val="000000">
                <a:alpha val="7176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</a:pPr>
            <a:r>
              <a:rPr lang="en" sz="6000" b="1" i="0" u="sng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lang="en" sz="6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XPLAIN THE QUOTE</a:t>
            </a:r>
            <a:endParaRPr sz="60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6" name="Google Shape;396;p57"/>
          <p:cNvSpPr txBox="1"/>
          <p:nvPr/>
        </p:nvSpPr>
        <p:spPr>
          <a:xfrm>
            <a:off x="7466727" y="3476440"/>
            <a:ext cx="2052320" cy="2827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900" b="1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”</a:t>
            </a:r>
            <a:endParaRPr sz="23900" b="1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397" name="Google Shape;397;p57"/>
          <p:cNvSpPr txBox="1"/>
          <p:nvPr/>
        </p:nvSpPr>
        <p:spPr>
          <a:xfrm>
            <a:off x="-88197" y="-638370"/>
            <a:ext cx="2423160" cy="2827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900" b="1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“</a:t>
            </a:r>
            <a:endParaRPr sz="23900" b="1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pic>
        <p:nvPicPr>
          <p:cNvPr id="398" name="Google Shape;398;p57" descr="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83882"/>
            <a:ext cx="6858000" cy="1431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  <a:effectLst>
            <a:outerShdw blurRad="50800" dist="38100" dir="2940000" algn="tl" rotWithShape="0">
              <a:srgbClr val="000000">
                <a:alpha val="7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</a:pPr>
            <a:r>
              <a:rPr lang="en" sz="6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Explain the Quote</a:t>
            </a:r>
            <a:endParaRPr sz="60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4" name="Google Shape;404;p5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  <a:effectLst>
            <a:outerShdw blurRad="50800" dist="38100" dir="2940000" algn="tl" rotWithShape="0">
              <a:srgbClr val="000000">
                <a:alpha val="7176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0099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After your introduce and cite the quote, you still need to explain the quote. </a:t>
            </a:r>
            <a:endParaRPr sz="2400"/>
          </a:p>
          <a:p>
            <a:pPr marL="342900" marR="0" lvl="0" indent="-300990" algn="l" rtl="0">
              <a:lnSpc>
                <a:spcPct val="80000"/>
              </a:lnSpc>
              <a:spcBef>
                <a:spcPts val="612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 are many ways to explain quotes:</a:t>
            </a:r>
            <a:endParaRPr sz="2400"/>
          </a:p>
          <a:p>
            <a:pPr marL="1143000" marR="0" lvl="2" indent="-175894" algn="l" rtl="0">
              <a:lnSpc>
                <a:spcPct val="80000"/>
              </a:lnSpc>
              <a:spcBef>
                <a:spcPts val="64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Provide analysis that connects the quote to your main idea and topic sentence</a:t>
            </a:r>
            <a:endParaRPr/>
          </a:p>
          <a:p>
            <a:pPr marL="1143000" marR="0" lvl="2" indent="-175894" algn="l" rtl="0">
              <a:lnSpc>
                <a:spcPct val="80000"/>
              </a:lnSpc>
              <a:spcBef>
                <a:spcPts val="64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Explain why it is important and relevant</a:t>
            </a:r>
            <a:endParaRPr/>
          </a:p>
          <a:p>
            <a:pPr marL="1143000" marR="0" lvl="2" indent="-175894" algn="l" rtl="0">
              <a:lnSpc>
                <a:spcPct val="80000"/>
              </a:lnSpc>
              <a:spcBef>
                <a:spcPts val="64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Make sure the quote supports your topic sentence/main ide/thesis</a:t>
            </a:r>
            <a:endParaRPr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5" name="Google Shape;405;p58"/>
          <p:cNvSpPr txBox="1"/>
          <p:nvPr/>
        </p:nvSpPr>
        <p:spPr>
          <a:xfrm>
            <a:off x="7660640" y="3661673"/>
            <a:ext cx="2052320" cy="1985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600" b="1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”</a:t>
            </a:r>
            <a:endParaRPr sz="16600" b="1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406" name="Google Shape;406;p58"/>
          <p:cNvSpPr txBox="1"/>
          <p:nvPr/>
        </p:nvSpPr>
        <p:spPr>
          <a:xfrm>
            <a:off x="6517" y="-413447"/>
            <a:ext cx="2423160" cy="1985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600" b="1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“</a:t>
            </a:r>
            <a:endParaRPr sz="16600" b="1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  <a:effectLst>
            <a:outerShdw blurRad="50800" dist="38100" dir="2940000" algn="tl" rotWithShape="0">
              <a:srgbClr val="000000">
                <a:alpha val="7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</a:pPr>
            <a:r>
              <a:rPr lang="en" sz="6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Explain the Quote</a:t>
            </a:r>
            <a:endParaRPr sz="60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2" name="Google Shape;412;p5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  <a:effectLst>
            <a:outerShdw blurRad="50800" dist="38100" dir="2940000" algn="tl" rotWithShape="0">
              <a:srgbClr val="000000">
                <a:alpha val="7176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"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Here are some sentence starters to help you explain your quote.</a:t>
            </a:r>
            <a:endParaRPr/>
          </a:p>
          <a:p>
            <a:pPr marL="1143000" marR="0" lvl="2" indent="-177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proves that…</a:t>
            </a:r>
            <a:endParaRPr/>
          </a:p>
          <a:p>
            <a:pPr marL="1143000" marR="0" lvl="2" indent="-177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illustrates…</a:t>
            </a:r>
            <a:endParaRPr/>
          </a:p>
          <a:p>
            <a:pPr marL="1143000" marR="0" lvl="2" indent="-177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shows that…</a:t>
            </a:r>
            <a:endParaRPr/>
          </a:p>
          <a:p>
            <a:pPr marL="1143000" marR="0" lvl="2" indent="-177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highlights the difference between…</a:t>
            </a:r>
            <a:endParaRPr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3" name="Google Shape;413;p59"/>
          <p:cNvSpPr txBox="1"/>
          <p:nvPr/>
        </p:nvSpPr>
        <p:spPr>
          <a:xfrm>
            <a:off x="7660640" y="3661673"/>
            <a:ext cx="2052320" cy="1985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600" b="1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”</a:t>
            </a:r>
            <a:endParaRPr sz="16600" b="1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414" name="Google Shape;414;p59"/>
          <p:cNvSpPr txBox="1"/>
          <p:nvPr/>
        </p:nvSpPr>
        <p:spPr>
          <a:xfrm>
            <a:off x="6517" y="-413447"/>
            <a:ext cx="2423160" cy="1985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600" b="1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“</a:t>
            </a:r>
            <a:endParaRPr sz="16600" b="1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60"/>
          <p:cNvSpPr txBox="1">
            <a:spLocks noGrp="1"/>
          </p:cNvSpPr>
          <p:nvPr>
            <p:ph type="title"/>
          </p:nvPr>
        </p:nvSpPr>
        <p:spPr>
          <a:xfrm>
            <a:off x="722313" y="2852029"/>
            <a:ext cx="7772400" cy="1620004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  <a:effectLst>
            <a:outerShdw blurRad="50800" dist="38100" dir="2940000" algn="tl" rotWithShape="0">
              <a:srgbClr val="000000">
                <a:alpha val="7176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</a:pPr>
            <a:r>
              <a:rPr lang="en" sz="6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IMPORTANT THINGS TO REMEMBER </a:t>
            </a:r>
            <a:endParaRPr sz="60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0" name="Google Shape;420;p60" descr="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04264"/>
            <a:ext cx="6858000" cy="2322576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60"/>
          <p:cNvSpPr txBox="1"/>
          <p:nvPr/>
        </p:nvSpPr>
        <p:spPr>
          <a:xfrm>
            <a:off x="7466727" y="3476440"/>
            <a:ext cx="2052320" cy="2827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900" b="1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”</a:t>
            </a:r>
            <a:endParaRPr sz="23900" b="1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422" name="Google Shape;422;p60"/>
          <p:cNvSpPr txBox="1"/>
          <p:nvPr/>
        </p:nvSpPr>
        <p:spPr>
          <a:xfrm>
            <a:off x="-88197" y="-638370"/>
            <a:ext cx="2423160" cy="2827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900" b="1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“</a:t>
            </a:r>
            <a:endParaRPr sz="23900" b="1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6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  <a:effectLst>
            <a:outerShdw blurRad="50800" dist="38100" dir="2940000" algn="tl" rotWithShape="0">
              <a:srgbClr val="000000">
                <a:alpha val="7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entury Gothic"/>
              <a:buNone/>
            </a:pPr>
            <a:r>
              <a:rPr lang="en" sz="5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QUOTE IT! Checklist</a:t>
            </a:r>
            <a:endParaRPr sz="54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8" name="Google Shape;428;p6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  <a:effectLst>
            <a:outerShdw blurRad="50800" dist="38100" dir="2940000" algn="tl" rotWithShape="0">
              <a:srgbClr val="000000">
                <a:alpha val="7176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"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introduction and the quote must be grammatically consistent. </a:t>
            </a:r>
            <a:endParaRPr sz="32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" sz="3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CORRECT EXAMPLE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"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his speech, Dr. King said, </a:t>
            </a:r>
            <a:r>
              <a:rPr lang="en" sz="3200" b="0" i="0" u="none" strike="noStrike" cap="none">
                <a:solidFill>
                  <a:srgbClr val="12699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“it would be fatal for the nation to overlook the urgency of this moment.”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"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</a:t>
            </a:r>
            <a:r>
              <a:rPr lang="en" sz="3200" b="1" i="0" u="none" strike="noStrike" cap="none">
                <a:solidFill>
                  <a:srgbClr val="4AD94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introduction</a:t>
            </a:r>
            <a:r>
              <a:rPr lang="en" sz="3200" b="0" i="0" u="none" strike="noStrike" cap="none">
                <a:solidFill>
                  <a:srgbClr val="4AD94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the </a:t>
            </a:r>
            <a:r>
              <a:rPr lang="en" sz="3200" b="1" i="0" u="none" strike="noStrike" cap="none">
                <a:solidFill>
                  <a:srgbClr val="4AD94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quote</a:t>
            </a:r>
            <a:r>
              <a:rPr lang="en" sz="3200" b="0" i="0" u="none" strike="noStrike" cap="none">
                <a:solidFill>
                  <a:srgbClr val="4AD94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are grammatically consistent in this sentence. </a:t>
            </a:r>
            <a:endParaRPr sz="32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9" name="Google Shape;429;p61"/>
          <p:cNvSpPr txBox="1"/>
          <p:nvPr/>
        </p:nvSpPr>
        <p:spPr>
          <a:xfrm>
            <a:off x="7660640" y="3661673"/>
            <a:ext cx="2052320" cy="1985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600" b="1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”</a:t>
            </a:r>
            <a:endParaRPr sz="16600" b="1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430" name="Google Shape;430;p61"/>
          <p:cNvSpPr txBox="1"/>
          <p:nvPr/>
        </p:nvSpPr>
        <p:spPr>
          <a:xfrm>
            <a:off x="6517" y="-413447"/>
            <a:ext cx="2423160" cy="1985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600" b="1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“</a:t>
            </a:r>
            <a:endParaRPr sz="16600" b="1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6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  <a:effectLst>
            <a:outerShdw blurRad="50800" dist="38100" dir="2940000" algn="tl" rotWithShape="0">
              <a:srgbClr val="000000">
                <a:alpha val="7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entury Gothic"/>
              <a:buNone/>
            </a:pPr>
            <a:r>
              <a:rPr lang="en" sz="5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QUOTE IT! Checklist</a:t>
            </a:r>
            <a:endParaRPr sz="54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6" name="Google Shape;436;p6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8844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  <a:effectLst>
            <a:outerShdw blurRad="50800" dist="38100" dir="2940000" algn="tl" rotWithShape="0">
              <a:srgbClr val="000000">
                <a:alpha val="7176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0734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can change a word in a quote to make it grammatically consistent with your introduction if you place [   ] around the new word.</a:t>
            </a:r>
            <a:endParaRPr sz="2400"/>
          </a:p>
          <a:p>
            <a:pPr marL="342900" marR="0" lvl="0" indent="-30734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quote must be less than four lines long. Otherwise you will need a block quote. </a:t>
            </a:r>
            <a:endParaRPr sz="2400"/>
          </a:p>
          <a:p>
            <a:pPr marL="342900" marR="0" lvl="0" indent="-30734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quote must support your thesis or </a:t>
            </a:r>
            <a:r>
              <a:rPr lang="en" sz="2400"/>
              <a:t>claim</a:t>
            </a:r>
            <a:r>
              <a:rPr lang="en"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Otherwise it isn’t relevant. </a:t>
            </a:r>
            <a:endParaRPr sz="2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7" name="Google Shape;437;p62"/>
          <p:cNvSpPr txBox="1"/>
          <p:nvPr/>
        </p:nvSpPr>
        <p:spPr>
          <a:xfrm>
            <a:off x="7660640" y="3661673"/>
            <a:ext cx="2052320" cy="1985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600" b="1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”</a:t>
            </a:r>
            <a:endParaRPr sz="16600" b="1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438" name="Google Shape;438;p62"/>
          <p:cNvSpPr txBox="1"/>
          <p:nvPr/>
        </p:nvSpPr>
        <p:spPr>
          <a:xfrm>
            <a:off x="6517" y="-413447"/>
            <a:ext cx="2423160" cy="1985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600" b="1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“</a:t>
            </a:r>
            <a:endParaRPr sz="16600" b="1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63"/>
          <p:cNvSpPr txBox="1"/>
          <p:nvPr/>
        </p:nvSpPr>
        <p:spPr>
          <a:xfrm>
            <a:off x="7466727" y="3476440"/>
            <a:ext cx="2052320" cy="2827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900" b="1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”</a:t>
            </a:r>
            <a:endParaRPr sz="23900" b="1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444" name="Google Shape;444;p63"/>
          <p:cNvSpPr txBox="1"/>
          <p:nvPr/>
        </p:nvSpPr>
        <p:spPr>
          <a:xfrm>
            <a:off x="-88197" y="-638370"/>
            <a:ext cx="2423160" cy="2827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900" b="1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“</a:t>
            </a:r>
            <a:endParaRPr sz="23900" b="1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pic>
        <p:nvPicPr>
          <p:cNvPr id="445" name="Google Shape;445;p63" descr="6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91892"/>
            <a:ext cx="6858000" cy="2761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  <a:effectLst>
            <a:outerShdw blurRad="50800" dist="38100" dir="2940000" algn="tl" rotWithShape="0">
              <a:srgbClr val="000000">
                <a:alpha val="7176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"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is important to include quotations in these forms of writings:</a:t>
            </a:r>
            <a:endParaRPr/>
          </a:p>
          <a:p>
            <a:pPr marL="742950" marR="0" lvl="1" indent="-2476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"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Informational Essays and Compositions</a:t>
            </a:r>
            <a:endParaRPr sz="2400"/>
          </a:p>
          <a:p>
            <a:pPr marL="742950" marR="0" lvl="1" indent="-2476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"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Argument Essays and Compositions</a:t>
            </a:r>
            <a:endParaRPr sz="2400"/>
          </a:p>
          <a:p>
            <a:pPr marL="742950" marR="0" lvl="1" indent="-2476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"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Persuasive Essays and Compositions</a:t>
            </a:r>
            <a:endParaRPr sz="2400"/>
          </a:p>
          <a:p>
            <a:pPr marL="742950" marR="0" lvl="1" indent="-2476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"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Literary Response and Analysis Essays</a:t>
            </a:r>
            <a:endParaRPr sz="2400"/>
          </a:p>
          <a:p>
            <a:pPr marL="742950" marR="0" lvl="1" indent="-2476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"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Research Papers</a:t>
            </a:r>
            <a:endParaRPr sz="2400"/>
          </a:p>
          <a:p>
            <a:pPr marL="742950" marR="0" lvl="1" indent="-952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2" name="Google Shape;152;p2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  <a:effectLst>
            <a:outerShdw blurRad="50800" dist="38100" dir="2940000" algn="tl" rotWithShape="0">
              <a:srgbClr val="000000">
                <a:alpha val="7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42961"/>
              </a:buClr>
              <a:buSzPts val="8800"/>
              <a:buFont typeface="Century Gothic"/>
              <a:buNone/>
            </a:pPr>
            <a:r>
              <a:rPr lang="en" sz="8800" b="1" i="0" u="none" strike="noStrike" cap="none">
                <a:solidFill>
                  <a:srgbClr val="04296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QUOTE IT!</a:t>
            </a:r>
            <a:endParaRPr sz="8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3" name="Google Shape;153;p28"/>
          <p:cNvSpPr txBox="1"/>
          <p:nvPr/>
        </p:nvSpPr>
        <p:spPr>
          <a:xfrm>
            <a:off x="7466727" y="3476440"/>
            <a:ext cx="2052320" cy="2827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900" b="1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”</a:t>
            </a:r>
            <a:endParaRPr sz="23900" b="1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154" name="Google Shape;154;p28"/>
          <p:cNvSpPr txBox="1"/>
          <p:nvPr/>
        </p:nvSpPr>
        <p:spPr>
          <a:xfrm>
            <a:off x="-88197" y="-638370"/>
            <a:ext cx="2423160" cy="2827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900" b="1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“</a:t>
            </a:r>
            <a:endParaRPr sz="23900" b="1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6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587873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  <a:effectLst>
            <a:outerShdw blurRad="50800" dist="38100" dir="2940000" algn="tl" rotWithShape="0">
              <a:srgbClr val="000000">
                <a:alpha val="7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60"/>
              <a:buFont typeface="Century Gothic"/>
              <a:buNone/>
            </a:pPr>
            <a:r>
              <a:rPr lang="en" sz="486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</a:t>
            </a:r>
            <a:endParaRPr sz="486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1" name="Google Shape;451;p64"/>
          <p:cNvSpPr txBox="1">
            <a:spLocks noGrp="1"/>
          </p:cNvSpPr>
          <p:nvPr>
            <p:ph type="body" idx="1"/>
          </p:nvPr>
        </p:nvSpPr>
        <p:spPr>
          <a:xfrm>
            <a:off x="457200" y="886469"/>
            <a:ext cx="8229600" cy="4022183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  <a:effectLst>
            <a:outerShdw blurRad="50800" dist="38100" dir="2940000" algn="tl" rotWithShape="0">
              <a:srgbClr val="000000">
                <a:alpha val="7176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Topic Sentence) The invention of the traffic light by Garrett Morgan made automotive transportation safer.</a:t>
            </a:r>
            <a:endParaRPr sz="2400"/>
          </a:p>
          <a:p>
            <a:pPr marL="0" marR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CCAAC"/>
              </a:buClr>
              <a:buSzPts val="3000"/>
              <a:buFont typeface="Arial"/>
              <a:buNone/>
            </a:pPr>
            <a:r>
              <a:rPr lang="en" sz="2400" b="0" i="0" u="none" strike="noStrike" cap="none">
                <a:solidFill>
                  <a:srgbClr val="2CCAAC"/>
                </a:solidFill>
                <a:latin typeface="Calibri"/>
                <a:ea typeface="Calibri"/>
                <a:cs typeface="Calibri"/>
                <a:sym typeface="Calibri"/>
              </a:rPr>
              <a:t>Before the traffic light’s invention, </a:t>
            </a:r>
            <a:r>
              <a:rPr lang="en" sz="2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“it was not uncommon for bicycles, animal-powered carts and motor vehicles to share the same thoroughfares with pedestrians. Accidents frequently occurred between the vehicles” (Federal Highway Administration). </a:t>
            </a: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 the invention and implementation of the traffic light, the number of collisions was reduced and thus created a safer environment for automobile travel. </a:t>
            </a:r>
            <a:endParaRPr sz="2400"/>
          </a:p>
          <a:p>
            <a:pPr marL="0" marR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64"/>
          <p:cNvSpPr/>
          <p:nvPr/>
        </p:nvSpPr>
        <p:spPr>
          <a:xfrm rot="2957516">
            <a:off x="1328792" y="2056385"/>
            <a:ext cx="436519" cy="3233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64"/>
          <p:cNvSpPr txBox="1"/>
          <p:nvPr/>
        </p:nvSpPr>
        <p:spPr>
          <a:xfrm>
            <a:off x="1993574" y="1858363"/>
            <a:ext cx="2099100" cy="3924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64"/>
          <p:cNvSpPr txBox="1"/>
          <p:nvPr/>
        </p:nvSpPr>
        <p:spPr>
          <a:xfrm>
            <a:off x="5490173" y="1858369"/>
            <a:ext cx="2945700" cy="3924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quote and citation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64"/>
          <p:cNvSpPr/>
          <p:nvPr/>
        </p:nvSpPr>
        <p:spPr>
          <a:xfrm rot="6144141">
            <a:off x="7795946" y="2497424"/>
            <a:ext cx="398090" cy="34430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64"/>
          <p:cNvSpPr txBox="1"/>
          <p:nvPr/>
        </p:nvSpPr>
        <p:spPr>
          <a:xfrm>
            <a:off x="6754408" y="3421305"/>
            <a:ext cx="2099100" cy="3924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explanation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64"/>
          <p:cNvSpPr/>
          <p:nvPr/>
        </p:nvSpPr>
        <p:spPr>
          <a:xfrm rot="-9188138">
            <a:off x="7083349" y="4426237"/>
            <a:ext cx="487961" cy="28975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CB6F4"/>
          </a:solidFill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600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  <a:effectLst>
            <a:outerShdw blurRad="50800" dist="38100" dir="2940000" algn="tl" rotWithShape="0">
              <a:srgbClr val="000000">
                <a:alpha val="7176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8384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Properly including quotations in your writing helps support your ideas and improve the quality of your writing.</a:t>
            </a:r>
            <a:endParaRPr sz="2400"/>
          </a:p>
          <a:p>
            <a:pPr marL="742950" marR="0" lvl="1" indent="-261937" algn="l" rtl="0">
              <a:lnSpc>
                <a:spcPct val="8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"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gain credibility as a trusted source</a:t>
            </a:r>
            <a:endParaRPr sz="2400"/>
          </a:p>
          <a:p>
            <a:pPr marL="742950" marR="0" lvl="1" indent="-261937" algn="l" rtl="0">
              <a:lnSpc>
                <a:spcPct val="8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"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provide sufficient and relevant evidence to support and explain your ideas and claims</a:t>
            </a:r>
            <a:endParaRPr sz="2400"/>
          </a:p>
          <a:p>
            <a:pPr marL="742950" marR="0" lvl="1" indent="-261937" algn="l" rtl="0">
              <a:lnSpc>
                <a:spcPct val="8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"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protect yourself from plagiarism accusations</a:t>
            </a:r>
            <a:endParaRPr sz="2400"/>
          </a:p>
          <a:p>
            <a:pPr marL="742950" marR="0" lvl="1" indent="-261937" algn="l" rtl="0">
              <a:lnSpc>
                <a:spcPct val="8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"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demonstrate the ability to include outside sources</a:t>
            </a:r>
            <a:endParaRPr sz="2400"/>
          </a:p>
        </p:txBody>
      </p:sp>
      <p:sp>
        <p:nvSpPr>
          <p:cNvPr id="160" name="Google Shape;160;p2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  <a:effectLst>
            <a:outerShdw blurRad="50800" dist="38100" dir="2940000" algn="tl" rotWithShape="0">
              <a:srgbClr val="000000">
                <a:alpha val="7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endParaRPr sz="4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1" name="Google Shape;161;p29"/>
          <p:cNvSpPr txBox="1"/>
          <p:nvPr/>
        </p:nvSpPr>
        <p:spPr>
          <a:xfrm>
            <a:off x="457200" y="205978"/>
            <a:ext cx="8229600" cy="85725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  <a:effectLst>
            <a:outerShdw blurRad="50800" dist="38100" dir="2940000" algn="tl" rotWithShape="0">
              <a:srgbClr val="000000">
                <a:alpha val="7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42961"/>
              </a:buClr>
              <a:buSzPts val="8800"/>
              <a:buFont typeface="Century Gothic"/>
              <a:buNone/>
            </a:pPr>
            <a:r>
              <a:rPr lang="en" sz="8800" b="1">
                <a:solidFill>
                  <a:srgbClr val="04296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QUOTE IT!</a:t>
            </a:r>
            <a:endParaRPr sz="8800" b="1">
              <a:solidFill>
                <a:srgbClr val="04296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2" name="Google Shape;162;p29"/>
          <p:cNvSpPr txBox="1"/>
          <p:nvPr/>
        </p:nvSpPr>
        <p:spPr>
          <a:xfrm>
            <a:off x="7466727" y="3476440"/>
            <a:ext cx="2052320" cy="2827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900" b="1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”</a:t>
            </a:r>
            <a:endParaRPr sz="23900" b="1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163" name="Google Shape;163;p29"/>
          <p:cNvSpPr txBox="1"/>
          <p:nvPr/>
        </p:nvSpPr>
        <p:spPr>
          <a:xfrm>
            <a:off x="-88197" y="-638370"/>
            <a:ext cx="2423160" cy="2827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900" b="1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“</a:t>
            </a:r>
            <a:endParaRPr sz="23900" b="1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0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965604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  <a:effectLst>
            <a:outerShdw blurRad="50800" dist="38100" dir="2940000" algn="tl" rotWithShape="0">
              <a:srgbClr val="000000">
                <a:alpha val="71764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" sz="3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Include quotes when…</a:t>
            </a:r>
            <a:endParaRPr sz="36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9" name="Google Shape;169;p30"/>
          <p:cNvSpPr txBox="1">
            <a:spLocks noGrp="1"/>
          </p:cNvSpPr>
          <p:nvPr>
            <p:ph type="body" idx="2"/>
          </p:nvPr>
        </p:nvSpPr>
        <p:spPr>
          <a:xfrm>
            <a:off x="457200" y="2116952"/>
            <a:ext cx="4040100" cy="28995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  <a:effectLst>
            <a:outerShdw blurRad="50800" dist="38100" dir="2940000" algn="tl" rotWithShape="0">
              <a:srgbClr val="000000">
                <a:alpha val="7176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</a:pPr>
            <a:r>
              <a:rPr lang="en" sz="3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are providing examples and evidence</a:t>
            </a:r>
            <a:endParaRPr/>
          </a:p>
        </p:txBody>
      </p:sp>
      <p:sp>
        <p:nvSpPr>
          <p:cNvPr id="170" name="Google Shape;170;p30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775" cy="965604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  <a:effectLst>
            <a:outerShdw blurRad="50800" dist="38100" dir="2940000" algn="tl" rotWithShape="0">
              <a:srgbClr val="000000">
                <a:alpha val="71764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" sz="3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 not include quotes when…</a:t>
            </a:r>
            <a:endParaRPr sz="36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1" name="Google Shape;171;p30"/>
          <p:cNvSpPr txBox="1">
            <a:spLocks noGrp="1"/>
          </p:cNvSpPr>
          <p:nvPr>
            <p:ph type="body" idx="4"/>
          </p:nvPr>
        </p:nvSpPr>
        <p:spPr>
          <a:xfrm>
            <a:off x="4645025" y="2116952"/>
            <a:ext cx="4041900" cy="28995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  <a:effectLst>
            <a:outerShdw blurRad="50800" dist="38100" dir="2940000" algn="tl" rotWithShape="0">
              <a:srgbClr val="000000">
                <a:alpha val="7176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" sz="3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are writing your thesis statement</a:t>
            </a:r>
            <a:endParaRPr sz="3000"/>
          </a:p>
          <a:p>
            <a:pPr marL="342900" marR="0" lvl="0" indent="-317500" algn="l" rtl="0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" sz="3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are writing your topic sentences</a:t>
            </a:r>
            <a:endParaRPr sz="3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2" name="Google Shape;172;p3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  <a:effectLst>
            <a:outerShdw blurRad="50800" dist="38100" dir="2940000" algn="tl" rotWithShape="0">
              <a:srgbClr val="000000">
                <a:alpha val="7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endParaRPr sz="4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3" name="Google Shape;173;p30"/>
          <p:cNvSpPr txBox="1"/>
          <p:nvPr/>
        </p:nvSpPr>
        <p:spPr>
          <a:xfrm>
            <a:off x="457200" y="205975"/>
            <a:ext cx="8229600" cy="8574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  <a:effectLst>
            <a:outerShdw blurRad="50800" dist="38100" dir="2940000" algn="tl" rotWithShape="0">
              <a:srgbClr val="000000">
                <a:alpha val="7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42961"/>
              </a:buClr>
              <a:buSzPts val="8800"/>
              <a:buFont typeface="Century Gothic"/>
              <a:buNone/>
            </a:pPr>
            <a:r>
              <a:rPr lang="en" sz="8800" b="1">
                <a:solidFill>
                  <a:srgbClr val="04296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QUOTE IT!</a:t>
            </a:r>
            <a:endParaRPr sz="8800" b="1">
              <a:solidFill>
                <a:srgbClr val="04296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4" name="Google Shape;174;p30"/>
          <p:cNvSpPr txBox="1"/>
          <p:nvPr/>
        </p:nvSpPr>
        <p:spPr>
          <a:xfrm>
            <a:off x="7466727" y="3476440"/>
            <a:ext cx="2052320" cy="2827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900" b="1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”</a:t>
            </a:r>
            <a:endParaRPr sz="23900" b="1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175" name="Google Shape;175;p30"/>
          <p:cNvSpPr txBox="1"/>
          <p:nvPr/>
        </p:nvSpPr>
        <p:spPr>
          <a:xfrm>
            <a:off x="-88197" y="-638370"/>
            <a:ext cx="2423160" cy="2827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900" b="1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“</a:t>
            </a:r>
            <a:endParaRPr sz="23900" b="1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  <a:effectLst>
            <a:outerShdw blurRad="50800" dist="38100" dir="2940000" algn="tl" rotWithShape="0">
              <a:srgbClr val="000000">
                <a:alpha val="7176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"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quotation should </a:t>
            </a:r>
            <a:r>
              <a:rPr lang="en" sz="3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NEVER</a:t>
            </a:r>
            <a:r>
              <a:rPr lang="en"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stand alone.</a:t>
            </a:r>
            <a:endParaRPr/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"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should </a:t>
            </a:r>
            <a:r>
              <a:rPr lang="en" sz="3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NEVER</a:t>
            </a:r>
            <a:r>
              <a:rPr lang="en"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begin a sentence with a quote.</a:t>
            </a:r>
            <a:endParaRPr/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"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should </a:t>
            </a:r>
            <a:r>
              <a:rPr lang="en" sz="3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ALWAYS</a:t>
            </a:r>
            <a:r>
              <a:rPr lang="en"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explain your quote after you properly cite it.</a:t>
            </a:r>
            <a:endParaRPr sz="36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1" name="Google Shape;181;p3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  <a:effectLst>
            <a:outerShdw blurRad="50800" dist="38100" dir="2940000" algn="tl" rotWithShape="0">
              <a:srgbClr val="000000">
                <a:alpha val="7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endParaRPr sz="4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2" name="Google Shape;182;p31"/>
          <p:cNvSpPr txBox="1"/>
          <p:nvPr/>
        </p:nvSpPr>
        <p:spPr>
          <a:xfrm>
            <a:off x="457200" y="205978"/>
            <a:ext cx="8229600" cy="85725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  <a:effectLst>
            <a:outerShdw blurRad="50800" dist="38100" dir="2940000" algn="tl" rotWithShape="0">
              <a:srgbClr val="000000">
                <a:alpha val="7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42961"/>
              </a:buClr>
              <a:buSzPts val="8800"/>
              <a:buFont typeface="Century Gothic"/>
              <a:buNone/>
            </a:pPr>
            <a:r>
              <a:rPr lang="en" sz="8800" b="1">
                <a:solidFill>
                  <a:srgbClr val="04296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QUOTE IT!</a:t>
            </a:r>
            <a:endParaRPr sz="8800" b="1">
              <a:solidFill>
                <a:srgbClr val="04296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Google Shape;183;p31"/>
          <p:cNvSpPr txBox="1"/>
          <p:nvPr/>
        </p:nvSpPr>
        <p:spPr>
          <a:xfrm>
            <a:off x="7466727" y="3476440"/>
            <a:ext cx="2052320" cy="2827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900" b="1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”</a:t>
            </a:r>
            <a:endParaRPr sz="23900" b="1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184" name="Google Shape;184;p31"/>
          <p:cNvSpPr txBox="1"/>
          <p:nvPr/>
        </p:nvSpPr>
        <p:spPr>
          <a:xfrm>
            <a:off x="-88197" y="-638370"/>
            <a:ext cx="2423160" cy="2827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900" b="1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“</a:t>
            </a:r>
            <a:endParaRPr sz="23900" b="1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  <a:effectLst>
            <a:outerShdw blurRad="50800" dist="38100" dir="2940000" algn="tl" rotWithShape="0">
              <a:srgbClr val="000000">
                <a:alpha val="7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60"/>
              <a:buFont typeface="Arial Black"/>
              <a:buNone/>
            </a:pPr>
            <a:r>
              <a:rPr lang="en" sz="486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Always </a:t>
            </a:r>
            <a:r>
              <a:rPr lang="en" sz="648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ICE </a:t>
            </a:r>
            <a:r>
              <a:rPr lang="en" sz="486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it!</a:t>
            </a:r>
            <a:endParaRPr sz="4860" b="0" i="0" u="none" strike="noStrike" cap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90" name="Google Shape;190;p3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  <a:effectLst>
            <a:outerShdw blurRad="50800" dist="38100" dir="2940000" algn="tl" rotWithShape="0">
              <a:srgbClr val="000000">
                <a:alpha val="7176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Remember the acronym </a:t>
            </a:r>
            <a:r>
              <a:rPr lang="en" sz="2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ICE</a:t>
            </a:r>
            <a:r>
              <a:rPr lang="en"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 help you properly and effectively include quotes in your writing.</a:t>
            </a:r>
            <a:endParaRPr sz="2400"/>
          </a:p>
          <a:p>
            <a:pPr marL="1143000" marR="0" lvl="2" indent="-190500" algn="l" rtl="0">
              <a:lnSpc>
                <a:spcPct val="70000"/>
              </a:lnSpc>
              <a:spcBef>
                <a:spcPts val="1320"/>
              </a:spcBef>
              <a:spcAft>
                <a:spcPts val="0"/>
              </a:spcAft>
              <a:buClr>
                <a:srgbClr val="4AD946"/>
              </a:buClr>
              <a:buSzPts val="3000"/>
              <a:buFont typeface="Noto Sans Symbols"/>
              <a:buChar char="▪"/>
            </a:pPr>
            <a:r>
              <a:rPr lang="en" sz="3000" b="1" i="0" u="none" strike="noStrike" cap="none">
                <a:solidFill>
                  <a:srgbClr val="4AD94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</a:t>
            </a:r>
            <a:r>
              <a:rPr lang="en" sz="3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ntroduce</a:t>
            </a:r>
            <a:endParaRPr sz="3000"/>
          </a:p>
          <a:p>
            <a:pPr marL="1143000" marR="0" lvl="2" indent="-190500" algn="l" rtl="0">
              <a:lnSpc>
                <a:spcPct val="70000"/>
              </a:lnSpc>
              <a:spcBef>
                <a:spcPts val="1320"/>
              </a:spcBef>
              <a:spcAft>
                <a:spcPts val="0"/>
              </a:spcAft>
              <a:buClr>
                <a:srgbClr val="4AD946"/>
              </a:buClr>
              <a:buSzPts val="3000"/>
              <a:buFont typeface="Noto Sans Symbols"/>
              <a:buChar char="▪"/>
            </a:pPr>
            <a:r>
              <a:rPr lang="en" sz="3000" b="1" i="0" u="none" strike="noStrike" cap="none">
                <a:solidFill>
                  <a:srgbClr val="4AD94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</a:t>
            </a:r>
            <a:r>
              <a:rPr lang="en" sz="3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ite </a:t>
            </a:r>
            <a:endParaRPr sz="3000"/>
          </a:p>
          <a:p>
            <a:pPr marL="1143000" marR="0" lvl="2" indent="-190500" algn="l" rtl="0">
              <a:lnSpc>
                <a:spcPct val="70000"/>
              </a:lnSpc>
              <a:spcBef>
                <a:spcPts val="1320"/>
              </a:spcBef>
              <a:spcAft>
                <a:spcPts val="0"/>
              </a:spcAft>
              <a:buClr>
                <a:srgbClr val="4AD946"/>
              </a:buClr>
              <a:buSzPts val="3000"/>
              <a:buFont typeface="Noto Sans Symbols"/>
              <a:buChar char="▪"/>
            </a:pPr>
            <a:r>
              <a:rPr lang="en" sz="3000" b="1" i="0" u="none" strike="noStrike" cap="none">
                <a:solidFill>
                  <a:srgbClr val="4AD94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</a:t>
            </a:r>
            <a:r>
              <a:rPr lang="en" sz="3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xplain</a:t>
            </a:r>
            <a:endParaRPr sz="3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32"/>
          <p:cNvSpPr txBox="1"/>
          <p:nvPr/>
        </p:nvSpPr>
        <p:spPr>
          <a:xfrm>
            <a:off x="457200" y="205978"/>
            <a:ext cx="8229600" cy="85725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  <a:effectLst>
            <a:outerShdw blurRad="50800" dist="38100" dir="2940000" algn="tl" rotWithShape="0">
              <a:srgbClr val="000000">
                <a:alpha val="7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42961"/>
              </a:buClr>
              <a:buSzPts val="8000"/>
              <a:buFont typeface="Century Gothic"/>
              <a:buNone/>
            </a:pPr>
            <a:r>
              <a:rPr lang="en" sz="8000" b="1">
                <a:solidFill>
                  <a:srgbClr val="04296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Always ICE It</a:t>
            </a:r>
            <a:endParaRPr sz="8000" b="1">
              <a:solidFill>
                <a:srgbClr val="04296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32"/>
          <p:cNvSpPr txBox="1"/>
          <p:nvPr/>
        </p:nvSpPr>
        <p:spPr>
          <a:xfrm>
            <a:off x="7466727" y="3476440"/>
            <a:ext cx="2052320" cy="2827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900" b="1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”</a:t>
            </a:r>
            <a:endParaRPr sz="23900" b="1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193" name="Google Shape;193;p32"/>
          <p:cNvSpPr txBox="1"/>
          <p:nvPr/>
        </p:nvSpPr>
        <p:spPr>
          <a:xfrm>
            <a:off x="-88197" y="-638370"/>
            <a:ext cx="2423160" cy="2827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900" b="1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“</a:t>
            </a:r>
            <a:endParaRPr sz="23900" b="1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3"/>
          <p:cNvSpPr txBox="1">
            <a:spLocks noGrp="1"/>
          </p:cNvSpPr>
          <p:nvPr>
            <p:ph type="title"/>
          </p:nvPr>
        </p:nvSpPr>
        <p:spPr>
          <a:xfrm>
            <a:off x="722313" y="2441776"/>
            <a:ext cx="7772400" cy="1620004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  <a:effectLst>
            <a:outerShdw blurRad="50800" dist="38100" dir="2940000" algn="tl" rotWithShape="0">
              <a:srgbClr val="000000">
                <a:alpha val="7176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</a:pPr>
            <a:r>
              <a:rPr lang="en" sz="6000" b="1" i="0" u="sng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lang="en" sz="6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NTRODUCE THE QUOTE</a:t>
            </a:r>
            <a:endParaRPr sz="60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9" name="Google Shape;199;p33"/>
          <p:cNvSpPr txBox="1"/>
          <p:nvPr/>
        </p:nvSpPr>
        <p:spPr>
          <a:xfrm>
            <a:off x="7466727" y="3476440"/>
            <a:ext cx="2052320" cy="2827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900" b="1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”</a:t>
            </a:r>
            <a:endParaRPr sz="23900" b="1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200" name="Google Shape;200;p33"/>
          <p:cNvSpPr txBox="1"/>
          <p:nvPr/>
        </p:nvSpPr>
        <p:spPr>
          <a:xfrm>
            <a:off x="-88197" y="-638370"/>
            <a:ext cx="2423160" cy="2827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900" b="1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“</a:t>
            </a:r>
            <a:endParaRPr sz="23900" b="1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pic>
        <p:nvPicPr>
          <p:cNvPr id="201" name="Google Shape;201;p33" descr="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08056"/>
            <a:ext cx="6858000" cy="1435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1606</Words>
  <Application>Microsoft Office PowerPoint</Application>
  <PresentationFormat>On-screen Show (16:9)</PresentationFormat>
  <Paragraphs>222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Calibri</vt:lpstr>
      <vt:lpstr>Century Gothic</vt:lpstr>
      <vt:lpstr>Arial Black</vt:lpstr>
      <vt:lpstr>Arial</vt:lpstr>
      <vt:lpstr>Noto Sans Symbols</vt:lpstr>
      <vt:lpstr>Federo</vt:lpstr>
      <vt:lpstr>Simple Light</vt:lpstr>
      <vt:lpstr>Office Theme</vt:lpstr>
      <vt:lpstr>PowerPoint Presentation</vt:lpstr>
      <vt:lpstr>QUOTE IT!</vt:lpstr>
      <vt:lpstr>What is a QUOTE?</vt:lpstr>
      <vt:lpstr>QUOTE IT!</vt:lpstr>
      <vt:lpstr>PowerPoint Presentation</vt:lpstr>
      <vt:lpstr>PowerPoint Presentation</vt:lpstr>
      <vt:lpstr>PowerPoint Presentation</vt:lpstr>
      <vt:lpstr>Always ICE it!</vt:lpstr>
      <vt:lpstr>INTRODUCE THE QUOTE</vt:lpstr>
      <vt:lpstr>Introduce Your Quote</vt:lpstr>
      <vt:lpstr>Introducing a Quote</vt:lpstr>
      <vt:lpstr>Introducing a Quote</vt:lpstr>
      <vt:lpstr>Introducing Quotes</vt:lpstr>
      <vt:lpstr>Introducing Quotes</vt:lpstr>
      <vt:lpstr>Introducing Quotes</vt:lpstr>
      <vt:lpstr>Introducing Quotes</vt:lpstr>
      <vt:lpstr>Introducing Quotes</vt:lpstr>
      <vt:lpstr>Introducing Quotes</vt:lpstr>
      <vt:lpstr>Introducing Quotes</vt:lpstr>
      <vt:lpstr>Introducing Quotes</vt:lpstr>
      <vt:lpstr>Introducing Quotes</vt:lpstr>
      <vt:lpstr>Introducing Quotes</vt:lpstr>
      <vt:lpstr>Introducing Quotes</vt:lpstr>
      <vt:lpstr>Introducing Quotes</vt:lpstr>
      <vt:lpstr>Introducing Quotes</vt:lpstr>
      <vt:lpstr>Introducing Quotes</vt:lpstr>
      <vt:lpstr>Introducing Quotes</vt:lpstr>
      <vt:lpstr>Introducing Quotes</vt:lpstr>
      <vt:lpstr>CITE THE QUOTE</vt:lpstr>
      <vt:lpstr>Citing in MLA Format</vt:lpstr>
      <vt:lpstr>In-Text Citation</vt:lpstr>
      <vt:lpstr>In-Text Citation</vt:lpstr>
      <vt:lpstr>EXPLAIN THE QUOTE</vt:lpstr>
      <vt:lpstr>Explain the Quote</vt:lpstr>
      <vt:lpstr>Explain the Quote</vt:lpstr>
      <vt:lpstr>IMPORTANT THINGS TO REMEMBER </vt:lpstr>
      <vt:lpstr>QUOTE IT! Checklist</vt:lpstr>
      <vt:lpstr>QUOTE IT! Checklist</vt:lpstr>
      <vt:lpstr>PowerPoint Presentation</vt:lpstr>
      <vt:lpstr>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Hedegard</dc:creator>
  <cp:lastModifiedBy>Laura Hedegard</cp:lastModifiedBy>
  <cp:revision>1</cp:revision>
  <dcterms:modified xsi:type="dcterms:W3CDTF">2018-09-24T18:10:32Z</dcterms:modified>
</cp:coreProperties>
</file>