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Old Standard TT" panose="020B0604020202020204" charset="0"/>
      <p:regular r:id="rId10"/>
      <p:bold r:id="rId11"/>
      <p:italic r:id="rId12"/>
    </p:embeddedFont>
    <p:embeddedFont>
      <p:font typeface="Indie Flower" panose="020B0604020202020204" charset="0"/>
      <p:regular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534"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81060241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wrap="square" lIns="91425" tIns="91425" rIns="91425" bIns="91425" anchor="ctr" anchorCtr="0">
            <a:noAutofit/>
          </a:bodyPr>
          <a:lstStyle/>
          <a:p>
            <a:pPr marL="0" lvl="0" indent="0">
              <a:spcBef>
                <a:spcPts val="0"/>
              </a:spcBef>
              <a:spcAft>
                <a:spcPts val="0"/>
              </a:spcAft>
              <a:buNone/>
            </a:pPr>
            <a:endParaRPr/>
          </a:p>
        </p:txBody>
      </p:sp>
      <p:cxnSp>
        <p:nvCxnSpPr>
          <p:cNvPr id="11" name="Shape 11"/>
          <p:cNvCxnSpPr/>
          <p:nvPr/>
        </p:nvCxnSpPr>
        <p:spPr>
          <a:xfrm>
            <a:off x="641934" y="3597500"/>
            <a:ext cx="390300" cy="0"/>
          </a:xfrm>
          <a:prstGeom prst="straightConnector1">
            <a:avLst/>
          </a:prstGeom>
          <a:noFill/>
          <a:ln w="28575" cap="flat" cmpd="sng">
            <a:solidFill>
              <a:schemeClr val="accent1"/>
            </a:solidFill>
            <a:prstDash val="solid"/>
            <a:round/>
            <a:headEnd type="none" w="med" len="med"/>
            <a:tailEnd type="none" w="med" len="med"/>
          </a:ln>
        </p:spPr>
      </p:cxnSp>
      <p:sp>
        <p:nvSpPr>
          <p:cNvPr id="12" name="Shape 12"/>
          <p:cNvSpPr txBox="1">
            <a:spLocks noGrp="1"/>
          </p:cNvSpPr>
          <p:nvPr>
            <p:ph type="ctrTitle"/>
          </p:nvPr>
        </p:nvSpPr>
        <p:spPr>
          <a:xfrm>
            <a:off x="512700" y="1893300"/>
            <a:ext cx="8118600" cy="1522800"/>
          </a:xfrm>
          <a:prstGeom prst="rect">
            <a:avLst/>
          </a:prstGeom>
        </p:spPr>
        <p:txBody>
          <a:bodyPr wrap="square" lIns="91425" tIns="91425" rIns="91425" bIns="91425" anchor="b" anchorCtr="0"/>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a:endParaRPr/>
          </a:p>
        </p:txBody>
      </p:sp>
      <p:sp>
        <p:nvSpPr>
          <p:cNvPr id="13" name="Shape 13"/>
          <p:cNvSpPr txBox="1">
            <a:spLocks noGrp="1"/>
          </p:cNvSpPr>
          <p:nvPr>
            <p:ph type="subTitle" idx="1"/>
          </p:nvPr>
        </p:nvSpPr>
        <p:spPr>
          <a:xfrm>
            <a:off x="512700" y="3840639"/>
            <a:ext cx="8118600" cy="787500"/>
          </a:xfrm>
          <a:prstGeom prst="rect">
            <a:avLst/>
          </a:prstGeom>
        </p:spPr>
        <p:txBody>
          <a:bodyPr wrap="square" lIns="91425" tIns="91425" rIns="91425" bIns="91425" anchor="t" anchorCtr="0"/>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14" name="Shape 1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accent1"/>
                </a:solidFill>
              </a:rPr>
              <a:t>‹#›</a:t>
            </a:fld>
            <a:endParaRPr>
              <a:solidFill>
                <a:schemeClr val="accen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039650"/>
            <a:ext cx="8520600" cy="2106300"/>
          </a:xfrm>
          <a:prstGeom prst="rect">
            <a:avLst/>
          </a:prstGeom>
        </p:spPr>
        <p:txBody>
          <a:bodyPr wrap="square" lIns="91425" tIns="91425" rIns="91425" bIns="91425" anchor="b" anchorCtr="0"/>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Shape 5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Shape 16"/>
          <p:cNvCxnSpPr/>
          <p:nvPr/>
        </p:nvCxnSpPr>
        <p:spPr>
          <a:xfrm>
            <a:off x="641934" y="3597500"/>
            <a:ext cx="390300" cy="0"/>
          </a:xfrm>
          <a:prstGeom prst="straightConnector1">
            <a:avLst/>
          </a:prstGeom>
          <a:noFill/>
          <a:ln w="28575" cap="flat" cmpd="sng">
            <a:solidFill>
              <a:schemeClr val="lt2"/>
            </a:solidFill>
            <a:prstDash val="solid"/>
            <a:round/>
            <a:headEnd type="none" w="med" len="med"/>
            <a:tailEnd type="none" w="med" len="med"/>
          </a:ln>
        </p:spPr>
      </p:cxnSp>
      <p:sp>
        <p:nvSpPr>
          <p:cNvPr id="17" name="Shape 17"/>
          <p:cNvSpPr txBox="1">
            <a:spLocks noGrp="1"/>
          </p:cNvSpPr>
          <p:nvPr>
            <p:ph type="title"/>
          </p:nvPr>
        </p:nvSpPr>
        <p:spPr>
          <a:xfrm>
            <a:off x="512700" y="1893300"/>
            <a:ext cx="8118600" cy="1522800"/>
          </a:xfrm>
          <a:prstGeom prst="rect">
            <a:avLst/>
          </a:prstGeom>
        </p:spPr>
        <p:txBody>
          <a:bodyPr wrap="square" lIns="91425" tIns="91425" rIns="91425" bIns="91425" anchor="b" anchorCtr="0"/>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accent1"/>
                </a:solidFill>
              </a:rPr>
              <a:t>‹#›</a:t>
            </a:fld>
            <a:endParaRPr>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wrap="square" lIns="91425" tIns="91425" rIns="91425" bIns="91425" anchor="ctr" anchorCtr="0">
            <a:noAutofit/>
          </a:bodyPr>
          <a:lstStyle/>
          <a:p>
            <a:pPr marL="0" lvl="0" indent="0">
              <a:spcBef>
                <a:spcPts val="0"/>
              </a:spcBef>
              <a:spcAft>
                <a:spcPts val="0"/>
              </a:spcAft>
              <a:buNone/>
            </a:pPr>
            <a:endParaRPr/>
          </a:p>
        </p:txBody>
      </p:sp>
      <p:sp>
        <p:nvSpPr>
          <p:cNvPr id="21" name="Shape 21"/>
          <p:cNvSpPr txBox="1">
            <a:spLocks noGrp="1"/>
          </p:cNvSpPr>
          <p:nvPr>
            <p:ph type="title"/>
          </p:nvPr>
        </p:nvSpPr>
        <p:spPr>
          <a:xfrm>
            <a:off x="311700" y="445025"/>
            <a:ext cx="8520600" cy="613200"/>
          </a:xfrm>
          <a:prstGeom prst="rect">
            <a:avLst/>
          </a:prstGeom>
        </p:spPr>
        <p:txBody>
          <a:bodyPr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Shape 22"/>
          <p:cNvSpPr txBox="1">
            <a:spLocks noGrp="1"/>
          </p:cNvSpPr>
          <p:nvPr>
            <p:ph type="body" idx="1"/>
          </p:nvPr>
        </p:nvSpPr>
        <p:spPr>
          <a:xfrm>
            <a:off x="311700" y="1171600"/>
            <a:ext cx="8520600" cy="3397200"/>
          </a:xfrm>
          <a:prstGeom prst="rect">
            <a:avLst/>
          </a:prstGeom>
        </p:spPr>
        <p:txBody>
          <a:bodyPr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Shape 2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613200"/>
          </a:xfrm>
          <a:prstGeom prst="rect">
            <a:avLst/>
          </a:prstGeom>
        </p:spPr>
        <p:txBody>
          <a:bodyPr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Shape 26"/>
          <p:cNvSpPr txBox="1">
            <a:spLocks noGrp="1"/>
          </p:cNvSpPr>
          <p:nvPr>
            <p:ph type="body" idx="1"/>
          </p:nvPr>
        </p:nvSpPr>
        <p:spPr>
          <a:xfrm>
            <a:off x="311700" y="1171675"/>
            <a:ext cx="3999900" cy="3397200"/>
          </a:xfrm>
          <a:prstGeom prst="rect">
            <a:avLst/>
          </a:prstGeom>
        </p:spPr>
        <p:txBody>
          <a:bodyPr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Shape 27"/>
          <p:cNvSpPr txBox="1">
            <a:spLocks noGrp="1"/>
          </p:cNvSpPr>
          <p:nvPr>
            <p:ph type="body" idx="2"/>
          </p:nvPr>
        </p:nvSpPr>
        <p:spPr>
          <a:xfrm>
            <a:off x="4832400" y="1171675"/>
            <a:ext cx="3999900" cy="3397200"/>
          </a:xfrm>
          <a:prstGeom prst="rect">
            <a:avLst/>
          </a:prstGeom>
        </p:spPr>
        <p:txBody>
          <a:bodyPr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Shape 2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613200"/>
          </a:xfrm>
          <a:prstGeom prst="rect">
            <a:avLst/>
          </a:prstGeom>
        </p:spPr>
        <p:txBody>
          <a:bodyPr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Shape 3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5604000" cy="4090800"/>
          </a:xfrm>
          <a:prstGeom prst="rect">
            <a:avLst/>
          </a:prstGeom>
        </p:spPr>
        <p:txBody>
          <a:bodyPr wrap="square" lIns="91425" tIns="91425" rIns="91425" bIns="91425" anchor="ctr" anchorCtr="0"/>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a:endParaRPr/>
          </a:p>
        </p:txBody>
      </p:sp>
      <p:sp>
        <p:nvSpPr>
          <p:cNvPr id="38" name="Shape 3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accent1"/>
                </a:solidFill>
              </a:rPr>
              <a:t>‹#›</a:t>
            </a:fld>
            <a:endParaRPr>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wrap="square" lIns="91425" tIns="91425" rIns="91425" bIns="91425" anchor="ctr" anchorCtr="0">
            <a:noAutofit/>
          </a:bodyPr>
          <a:lstStyle/>
          <a:p>
            <a:pPr marL="0" lvl="0" indent="0">
              <a:spcBef>
                <a:spcPts val="0"/>
              </a:spcBef>
              <a:spcAft>
                <a:spcPts val="0"/>
              </a:spcAft>
              <a:buNone/>
            </a:pPr>
            <a:endParaRPr/>
          </a:p>
        </p:txBody>
      </p:sp>
      <p:cxnSp>
        <p:nvCxnSpPr>
          <p:cNvPr id="41" name="Shape 41"/>
          <p:cNvCxnSpPr/>
          <p:nvPr/>
        </p:nvCxnSpPr>
        <p:spPr>
          <a:xfrm>
            <a:off x="5029675" y="4495500"/>
            <a:ext cx="686400" cy="0"/>
          </a:xfrm>
          <a:prstGeom prst="straightConnector1">
            <a:avLst/>
          </a:prstGeom>
          <a:noFill/>
          <a:ln w="19050" cap="flat" cmpd="sng">
            <a:solidFill>
              <a:schemeClr val="lt2"/>
            </a:solidFill>
            <a:prstDash val="solid"/>
            <a:round/>
            <a:headEnd type="none" w="med" len="med"/>
            <a:tailEnd type="none" w="med" len="med"/>
          </a:ln>
        </p:spPr>
      </p:cxnSp>
      <p:sp>
        <p:nvSpPr>
          <p:cNvPr id="42" name="Shape 42"/>
          <p:cNvSpPr txBox="1">
            <a:spLocks noGrp="1"/>
          </p:cNvSpPr>
          <p:nvPr>
            <p:ph type="title"/>
          </p:nvPr>
        </p:nvSpPr>
        <p:spPr>
          <a:xfrm>
            <a:off x="265500" y="1382350"/>
            <a:ext cx="4045200" cy="1333200"/>
          </a:xfrm>
          <a:prstGeom prst="rect">
            <a:avLst/>
          </a:prstGeom>
        </p:spPr>
        <p:txBody>
          <a:bodyPr wrap="square" lIns="91425" tIns="91425" rIns="91425" bIns="91425" anchor="b" anchorCtr="0"/>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a:endParaRPr/>
          </a:p>
        </p:txBody>
      </p:sp>
      <p:sp>
        <p:nvSpPr>
          <p:cNvPr id="43" name="Shape 43"/>
          <p:cNvSpPr txBox="1">
            <a:spLocks noGrp="1"/>
          </p:cNvSpPr>
          <p:nvPr>
            <p:ph type="subTitle" idx="1"/>
          </p:nvPr>
        </p:nvSpPr>
        <p:spPr>
          <a:xfrm>
            <a:off x="265500" y="2769001"/>
            <a:ext cx="4045200" cy="13455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45" name="Shape 4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accent1"/>
                </a:solidFill>
              </a:rPr>
              <a:t>‹#›</a:t>
            </a:fld>
            <a:endParaRPr>
              <a:solidFill>
                <a:schemeClr val="accen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8" name="Shape 4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13200"/>
          </a:xfrm>
          <a:prstGeom prst="rect">
            <a:avLst/>
          </a:prstGeom>
          <a:noFill/>
          <a:ln>
            <a:noFill/>
          </a:ln>
        </p:spPr>
        <p:txBody>
          <a:bodyPr wrap="square" lIns="91425" tIns="91425" rIns="91425" bIns="91425" anchor="t" anchorCtr="0"/>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Shape 7"/>
          <p:cNvSpPr txBox="1">
            <a:spLocks noGrp="1"/>
          </p:cNvSpPr>
          <p:nvPr>
            <p:ph type="body" idx="1"/>
          </p:nvPr>
        </p:nvSpPr>
        <p:spPr>
          <a:xfrm>
            <a:off x="311700" y="1171600"/>
            <a:ext cx="8520600" cy="3397200"/>
          </a:xfrm>
          <a:prstGeom prst="rect">
            <a:avLst/>
          </a:prstGeom>
          <a:noFill/>
          <a:ln>
            <a:noFill/>
          </a:ln>
        </p:spPr>
        <p:txBody>
          <a:bodyPr wrap="square" lIns="91425" tIns="91425" rIns="91425" bIns="91425" anchor="t" anchorCtr="0"/>
          <a:lstStyle>
            <a:lvl1pPr marL="457200" lvl="0" indent="-3429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marL="914400" lvl="1"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marL="1371600" lvl="2"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marL="1828800" lvl="3"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marL="2286000" lvl="4"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marL="2743200" lvl="5"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marL="3200400" lvl="6"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marL="0" lvl="0" indent="0" algn="r">
              <a:spcBef>
                <a:spcPts val="0"/>
              </a:spcBef>
              <a:spcAft>
                <a:spcPts val="0"/>
              </a:spcAft>
              <a:buNone/>
            </a:pPr>
            <a:fld id="{00000000-1234-1234-1234-123412341234}" type="slidenum">
              <a:rPr lang="en" sz="1000">
                <a:solidFill>
                  <a:schemeClr val="dk1"/>
                </a:solidFill>
                <a:latin typeface="Old Standard TT"/>
                <a:ea typeface="Old Standard TT"/>
                <a:cs typeface="Old Standard TT"/>
                <a:sym typeface="Old Standard TT"/>
              </a:rPr>
              <a:t>‹#›</a:t>
            </a:fld>
            <a:endParaRPr sz="1000">
              <a:solidFill>
                <a:schemeClr val="dk1"/>
              </a:solidFill>
              <a:latin typeface="Old Standard TT"/>
              <a:ea typeface="Old Standard TT"/>
              <a:cs typeface="Old Standard TT"/>
              <a:sym typeface="Old Standard T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2700" y="455950"/>
            <a:ext cx="8118600" cy="874500"/>
          </a:xfrm>
          <a:prstGeom prst="rect">
            <a:avLst/>
          </a:prstGeom>
        </p:spPr>
        <p:txBody>
          <a:bodyPr wrap="square" lIns="91425" tIns="91425" rIns="91425" bIns="91425" anchor="b" anchorCtr="0">
            <a:noAutofit/>
          </a:bodyPr>
          <a:lstStyle/>
          <a:p>
            <a:pPr marL="0" lvl="0" indent="0" algn="ctr">
              <a:spcBef>
                <a:spcPts val="0"/>
              </a:spcBef>
              <a:spcAft>
                <a:spcPts val="0"/>
              </a:spcAft>
              <a:buNone/>
            </a:pPr>
            <a:r>
              <a:rPr lang="en" sz="4800">
                <a:latin typeface="Indie Flower"/>
                <a:ea typeface="Indie Flower"/>
                <a:cs typeface="Indie Flower"/>
                <a:sym typeface="Indie Flower"/>
              </a:rPr>
              <a:t>Food Drive </a:t>
            </a:r>
            <a:endParaRPr sz="4800">
              <a:latin typeface="Indie Flower"/>
              <a:ea typeface="Indie Flower"/>
              <a:cs typeface="Indie Flower"/>
              <a:sym typeface="Indie Flower"/>
            </a:endParaRPr>
          </a:p>
        </p:txBody>
      </p:sp>
      <p:sp>
        <p:nvSpPr>
          <p:cNvPr id="60" name="Shape 60"/>
          <p:cNvSpPr txBox="1">
            <a:spLocks noGrp="1"/>
          </p:cNvSpPr>
          <p:nvPr>
            <p:ph type="subTitle" idx="1"/>
          </p:nvPr>
        </p:nvSpPr>
        <p:spPr>
          <a:xfrm>
            <a:off x="512700" y="3840639"/>
            <a:ext cx="8118600" cy="787500"/>
          </a:xfrm>
          <a:prstGeom prst="rect">
            <a:avLst/>
          </a:prstGeom>
        </p:spPr>
        <p:txBody>
          <a:bodyPr wrap="square" lIns="91425" tIns="91425" rIns="91425" bIns="91425" anchor="t" anchorCtr="0">
            <a:noAutofit/>
          </a:bodyPr>
          <a:lstStyle/>
          <a:p>
            <a:pPr marL="0" lvl="0" indent="0" algn="ctr">
              <a:spcBef>
                <a:spcPts val="0"/>
              </a:spcBef>
              <a:spcAft>
                <a:spcPts val="0"/>
              </a:spcAft>
              <a:buNone/>
            </a:pPr>
            <a:r>
              <a:rPr lang="en" sz="2400">
                <a:solidFill>
                  <a:srgbClr val="00FFFF"/>
                </a:solidFill>
                <a:latin typeface="Indie Flower"/>
                <a:ea typeface="Indie Flower"/>
                <a:cs typeface="Indie Flower"/>
                <a:sym typeface="Indie Flower"/>
              </a:rPr>
              <a:t>By Bethany Hammer, Curtis Regan, Davis Masters, Lucas Ault, Mary Holbert, Kameron  White and Jay Cardoza</a:t>
            </a:r>
            <a:endParaRPr sz="2400">
              <a:solidFill>
                <a:srgbClr val="00FFFF"/>
              </a:solidFill>
              <a:latin typeface="Indie Flower"/>
              <a:ea typeface="Indie Flower"/>
              <a:cs typeface="Indie Flower"/>
              <a:sym typeface="Indie Flower"/>
            </a:endParaRPr>
          </a:p>
        </p:txBody>
      </p:sp>
      <p:pic>
        <p:nvPicPr>
          <p:cNvPr id="61" name="Shape 61"/>
          <p:cNvPicPr preferRelativeResize="0"/>
          <p:nvPr/>
        </p:nvPicPr>
        <p:blipFill rotWithShape="1">
          <a:blip r:embed="rId3">
            <a:alphaModFix/>
          </a:blip>
          <a:srcRect l="-21199" r="21200"/>
          <a:stretch/>
        </p:blipFill>
        <p:spPr>
          <a:xfrm>
            <a:off x="2736737" y="1785450"/>
            <a:ext cx="3670525" cy="1600200"/>
          </a:xfrm>
          <a:prstGeom prst="rect">
            <a:avLst/>
          </a:prstGeom>
          <a:noFill/>
          <a:ln>
            <a:noFill/>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2500"/>
                                        <p:tgtEl>
                                          <p:spTgt spid="59"/>
                                        </p:tgtEl>
                                        <p:attrNameLst>
                                          <p:attrName>ppt_x</p:attrName>
                                        </p:attrNameLst>
                                      </p:cBhvr>
                                      <p:tavLst>
                                        <p:tav tm="0">
                                          <p:val>
                                            <p:strVal val="#ppt_x-1"/>
                                          </p:val>
                                        </p:tav>
                                        <p:tav tm="100000">
                                          <p:val>
                                            <p:strVal val="#ppt_x"/>
                                          </p:val>
                                        </p:tav>
                                      </p:tavLst>
                                    </p:anim>
                                  </p:childTnLst>
                                </p:cTn>
                              </p:par>
                            </p:childTnLst>
                          </p:cTn>
                        </p:par>
                        <p:par>
                          <p:cTn id="8" fill="hold">
                            <p:stCondLst>
                              <p:cond delay="2500"/>
                            </p:stCondLst>
                            <p:childTnLst>
                              <p:par>
                                <p:cTn id="9" presetID="10" presetClass="entr" presetSubtype="0" fill="hold" nodeType="afterEffect">
                                  <p:stCondLst>
                                    <p:cond delay="0"/>
                                  </p:stCondLst>
                                  <p:childTnLst>
                                    <p:set>
                                      <p:cBhvr>
                                        <p:cTn id="10" dur="1" fill="hold">
                                          <p:stCondLst>
                                            <p:cond delay="0"/>
                                          </p:stCondLst>
                                        </p:cTn>
                                        <p:tgtEl>
                                          <p:spTgt spid="59"/>
                                        </p:tgtEl>
                                        <p:attrNameLst>
                                          <p:attrName>style.visibility</p:attrName>
                                        </p:attrNameLst>
                                      </p:cBhvr>
                                      <p:to>
                                        <p:strVal val="visible"/>
                                      </p:to>
                                    </p:set>
                                    <p:animEffect transition="in" filter="fade">
                                      <p:cBhvr>
                                        <p:cTn id="11" dur="2500"/>
                                        <p:tgtEl>
                                          <p:spTgt spid="59"/>
                                        </p:tgtEl>
                                      </p:cBhvr>
                                    </p:animEffect>
                                  </p:childTnLst>
                                </p:cTn>
                              </p:par>
                            </p:childTnLst>
                          </p:cTn>
                        </p:par>
                        <p:par>
                          <p:cTn id="12" fill="hold">
                            <p:stCondLst>
                              <p:cond delay="5000"/>
                            </p:stCondLst>
                            <p:childTnLst>
                              <p:par>
                                <p:cTn id="13" presetID="2" presetClass="entr" presetSubtype="2" fill="hold" nodeType="afterEffect">
                                  <p:stCondLst>
                                    <p:cond delay="0"/>
                                  </p:stCondLst>
                                  <p:childTnLst>
                                    <p:set>
                                      <p:cBhvr>
                                        <p:cTn id="14" dur="1" fill="hold">
                                          <p:stCondLst>
                                            <p:cond delay="0"/>
                                          </p:stCondLst>
                                        </p:cTn>
                                        <p:tgtEl>
                                          <p:spTgt spid="61"/>
                                        </p:tgtEl>
                                        <p:attrNameLst>
                                          <p:attrName>style.visibility</p:attrName>
                                        </p:attrNameLst>
                                      </p:cBhvr>
                                      <p:to>
                                        <p:strVal val="visible"/>
                                      </p:to>
                                    </p:set>
                                    <p:anim calcmode="lin" valueType="num">
                                      <p:cBhvr additive="base">
                                        <p:cTn id="15" dur="2500"/>
                                        <p:tgtEl>
                                          <p:spTgt spid="61"/>
                                        </p:tgtEl>
                                        <p:attrNameLst>
                                          <p:attrName>ppt_x</p:attrName>
                                        </p:attrNameLst>
                                      </p:cBhvr>
                                      <p:tavLst>
                                        <p:tav tm="0">
                                          <p:val>
                                            <p:strVal val="#ppt_x+1"/>
                                          </p:val>
                                        </p:tav>
                                        <p:tav tm="100000">
                                          <p:val>
                                            <p:strVal val="#ppt_x"/>
                                          </p:val>
                                        </p:tav>
                                      </p:tavLst>
                                    </p:anim>
                                  </p:childTnLst>
                                </p:cTn>
                              </p:par>
                            </p:childTnLst>
                          </p:cTn>
                        </p:par>
                        <p:par>
                          <p:cTn id="16" fill="hold">
                            <p:stCondLst>
                              <p:cond delay="7500"/>
                            </p:stCondLst>
                            <p:childTnLst>
                              <p:par>
                                <p:cTn id="17" presetID="2" presetClass="entr" presetSubtype="4" fill="hold" nodeType="after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additive="base">
                                        <p:cTn id="19" dur="2500"/>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9350" y="166300"/>
            <a:ext cx="9045300" cy="2233200"/>
          </a:xfrm>
          <a:prstGeom prst="rect">
            <a:avLst/>
          </a:prstGeom>
        </p:spPr>
        <p:txBody>
          <a:bodyPr wrap="square" lIns="91425" tIns="91425" rIns="91425" bIns="91425" anchor="b" anchorCtr="0">
            <a:noAutofit/>
          </a:bodyPr>
          <a:lstStyle/>
          <a:p>
            <a:pPr marL="0" lvl="0" indent="0" algn="ctr">
              <a:spcBef>
                <a:spcPts val="0"/>
              </a:spcBef>
              <a:spcAft>
                <a:spcPts val="0"/>
              </a:spcAft>
              <a:buNone/>
            </a:pPr>
            <a:r>
              <a:rPr lang="en" sz="3600">
                <a:latin typeface="Indie Flower"/>
                <a:ea typeface="Indie Flower"/>
                <a:cs typeface="Indie Flower"/>
                <a:sym typeface="Indie Flower"/>
              </a:rPr>
              <a:t>Explain how our group could make it a possibility for students on free and reduced lunch to obtain access to food over Spring Break</a:t>
            </a:r>
            <a:endParaRPr sz="3600">
              <a:latin typeface="Indie Flower"/>
              <a:ea typeface="Indie Flower"/>
              <a:cs typeface="Indie Flower"/>
              <a:sym typeface="Indie Flower"/>
            </a:endParaRPr>
          </a:p>
        </p:txBody>
      </p:sp>
      <p:sp>
        <p:nvSpPr>
          <p:cNvPr id="67" name="Shape 67"/>
          <p:cNvSpPr txBox="1"/>
          <p:nvPr/>
        </p:nvSpPr>
        <p:spPr>
          <a:xfrm>
            <a:off x="394700" y="2544925"/>
            <a:ext cx="8253000" cy="1885800"/>
          </a:xfrm>
          <a:prstGeom prst="rect">
            <a:avLst/>
          </a:prstGeom>
          <a:noFill/>
          <a:ln>
            <a:noFill/>
          </a:ln>
        </p:spPr>
        <p:txBody>
          <a:bodyPr wrap="square" lIns="91425" tIns="91425" rIns="91425" bIns="91425" anchor="t" anchorCtr="0">
            <a:noAutofit/>
          </a:bodyPr>
          <a:lstStyle/>
          <a:p>
            <a:pPr marL="457200" lvl="0" indent="-355600" rtl="0">
              <a:spcBef>
                <a:spcPts val="0"/>
              </a:spcBef>
              <a:spcAft>
                <a:spcPts val="0"/>
              </a:spcAft>
              <a:buClr>
                <a:srgbClr val="00FFFF"/>
              </a:buClr>
              <a:buSzPts val="2000"/>
              <a:buFont typeface="Indie Flower"/>
              <a:buChar char="●"/>
            </a:pPr>
            <a:r>
              <a:rPr lang="en" sz="2000">
                <a:solidFill>
                  <a:srgbClr val="00FFFF"/>
                </a:solidFill>
                <a:latin typeface="Indie Flower"/>
                <a:ea typeface="Indie Flower"/>
                <a:cs typeface="Indie Flower"/>
                <a:sym typeface="Indie Flower"/>
              </a:rPr>
              <a:t>Our definition: Created a competition to collect food for students in need</a:t>
            </a:r>
            <a:endParaRPr sz="2000">
              <a:solidFill>
                <a:srgbClr val="00FFFF"/>
              </a:solidFill>
              <a:latin typeface="Indie Flower"/>
              <a:ea typeface="Indie Flower"/>
              <a:cs typeface="Indie Flower"/>
              <a:sym typeface="Indie Flower"/>
            </a:endParaRPr>
          </a:p>
          <a:p>
            <a:pPr marL="0" lvl="0" indent="0" rtl="0">
              <a:spcBef>
                <a:spcPts val="0"/>
              </a:spcBef>
              <a:spcAft>
                <a:spcPts val="0"/>
              </a:spcAft>
              <a:buNone/>
            </a:pPr>
            <a:endParaRPr sz="2000">
              <a:solidFill>
                <a:srgbClr val="00FFFF"/>
              </a:solidFill>
              <a:latin typeface="Indie Flower"/>
              <a:ea typeface="Indie Flower"/>
              <a:cs typeface="Indie Flower"/>
              <a:sym typeface="Indie Flower"/>
            </a:endParaRPr>
          </a:p>
          <a:p>
            <a:pPr marL="457200" lvl="0" indent="-355600" rtl="0">
              <a:spcBef>
                <a:spcPts val="0"/>
              </a:spcBef>
              <a:spcAft>
                <a:spcPts val="0"/>
              </a:spcAft>
              <a:buClr>
                <a:srgbClr val="00FFFF"/>
              </a:buClr>
              <a:buSzPts val="2000"/>
              <a:buFont typeface="Indie Flower"/>
              <a:buChar char="●"/>
            </a:pPr>
            <a:r>
              <a:rPr lang="en" sz="2000">
                <a:solidFill>
                  <a:srgbClr val="00FFFF"/>
                </a:solidFill>
                <a:latin typeface="Indie Flower"/>
                <a:ea typeface="Indie Flower"/>
                <a:cs typeface="Indie Flower"/>
                <a:sym typeface="Indie Flower"/>
              </a:rPr>
              <a:t>Collect enough food for multiple students to have meals for over break</a:t>
            </a:r>
            <a:endParaRPr sz="2000">
              <a:solidFill>
                <a:srgbClr val="00FFFF"/>
              </a:solidFill>
              <a:latin typeface="Indie Flower"/>
              <a:ea typeface="Indie Flower"/>
              <a:cs typeface="Indie Flower"/>
              <a:sym typeface="Indie Flower"/>
            </a:endParaRPr>
          </a:p>
          <a:p>
            <a:pPr marL="457200" lvl="0" indent="-355600" rtl="0">
              <a:spcBef>
                <a:spcPts val="0"/>
              </a:spcBef>
              <a:spcAft>
                <a:spcPts val="0"/>
              </a:spcAft>
              <a:buClr>
                <a:srgbClr val="00FFFF"/>
              </a:buClr>
              <a:buSzPts val="2000"/>
              <a:buFont typeface="Indie Flower"/>
              <a:buChar char="●"/>
            </a:pPr>
            <a:r>
              <a:rPr lang="en" sz="2000">
                <a:solidFill>
                  <a:srgbClr val="00FFFF"/>
                </a:solidFill>
                <a:latin typeface="Indie Flower"/>
                <a:ea typeface="Indie Flower"/>
                <a:cs typeface="Indie Flower"/>
                <a:sym typeface="Indie Flower"/>
              </a:rPr>
              <a:t>Everything had to be confidential</a:t>
            </a:r>
            <a:endParaRPr>
              <a:solidFill>
                <a:srgbClr val="00FFFF"/>
              </a:solidFill>
              <a:latin typeface="Indie Flower"/>
              <a:ea typeface="Indie Flower"/>
              <a:cs typeface="Indie Flower"/>
              <a:sym typeface="Indie Flower"/>
            </a:endParaRPr>
          </a:p>
        </p:txBody>
      </p:sp>
    </p:spTree>
  </p:cSld>
  <p:clrMapOvr>
    <a:masterClrMapping/>
  </p:clrMapOvr>
  <mc:AlternateContent xmlns:mc="http://schemas.openxmlformats.org/markup-compatibility/2006" xmlns:p14="http://schemas.microsoft.com/office/powerpoint/2010/main">
    <mc:Choice Requires="p14">
      <p:transition>
        <p14:flip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par>
                          <p:cTn id="7" fill="hold">
                            <p:stCondLst>
                              <p:cond delay="2500"/>
                            </p:stCondLst>
                            <p:childTnLst>
                              <p:par>
                                <p:cTn id="8" presetID="23" presetClass="entr" presetSubtype="16" fill="hold" nodeType="afterEffect">
                                  <p:stCondLst>
                                    <p:cond delay="0"/>
                                  </p:stCondLst>
                                  <p:childTnLst>
                                    <p:set>
                                      <p:cBhvr>
                                        <p:cTn id="9" dur="1" fill="hold">
                                          <p:stCondLst>
                                            <p:cond delay="0"/>
                                          </p:stCondLst>
                                        </p:cTn>
                                        <p:tgtEl>
                                          <p:spTgt spid="67"/>
                                        </p:tgtEl>
                                        <p:attrNameLst>
                                          <p:attrName>style.visibility</p:attrName>
                                        </p:attrNameLst>
                                      </p:cBhvr>
                                      <p:to>
                                        <p:strVal val="visible"/>
                                      </p:to>
                                    </p:set>
                                    <p:anim calcmode="lin" valueType="num">
                                      <p:cBhvr additive="base">
                                        <p:cTn id="10" dur="2500"/>
                                        <p:tgtEl>
                                          <p:spTgt spid="67"/>
                                        </p:tgtEl>
                                        <p:attrNameLst>
                                          <p:attrName>ppt_w</p:attrName>
                                        </p:attrNameLst>
                                      </p:cBhvr>
                                      <p:tavLst>
                                        <p:tav tm="0">
                                          <p:val>
                                            <p:strVal val="0"/>
                                          </p:val>
                                        </p:tav>
                                        <p:tav tm="100000">
                                          <p:val>
                                            <p:strVal val="#ppt_w"/>
                                          </p:val>
                                        </p:tav>
                                      </p:tavLst>
                                    </p:anim>
                                    <p:anim calcmode="lin" valueType="num">
                                      <p:cBhvr additive="base">
                                        <p:cTn id="11" dur="2500"/>
                                        <p:tgtEl>
                                          <p:spTgt spid="67"/>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613200"/>
          </a:xfrm>
          <a:prstGeom prst="rect">
            <a:avLst/>
          </a:prstGeom>
        </p:spPr>
        <p:txBody>
          <a:bodyPr wrap="square" lIns="91425" tIns="91425" rIns="91425" bIns="91425" anchor="t" anchorCtr="0">
            <a:noAutofit/>
          </a:bodyPr>
          <a:lstStyle/>
          <a:p>
            <a:pPr marL="0" lvl="0" indent="0" algn="ctr">
              <a:spcBef>
                <a:spcPts val="0"/>
              </a:spcBef>
              <a:spcAft>
                <a:spcPts val="0"/>
              </a:spcAft>
              <a:buNone/>
            </a:pPr>
            <a:r>
              <a:rPr lang="en" sz="3600">
                <a:solidFill>
                  <a:srgbClr val="FFFFFF"/>
                </a:solidFill>
                <a:latin typeface="Indie Flower"/>
                <a:ea typeface="Indie Flower"/>
                <a:cs typeface="Indie Flower"/>
                <a:sym typeface="Indie Flower"/>
              </a:rPr>
              <a:t>Approach</a:t>
            </a:r>
            <a:r>
              <a:rPr lang="en" sz="3600">
                <a:solidFill>
                  <a:srgbClr val="FFFFFF"/>
                </a:solidFill>
              </a:rPr>
              <a:t>  </a:t>
            </a:r>
            <a:endParaRPr sz="3600">
              <a:solidFill>
                <a:srgbClr val="FFFFFF"/>
              </a:solidFill>
            </a:endParaRPr>
          </a:p>
        </p:txBody>
      </p:sp>
      <p:sp>
        <p:nvSpPr>
          <p:cNvPr id="73" name="Shape 73"/>
          <p:cNvSpPr txBox="1">
            <a:spLocks noGrp="1"/>
          </p:cNvSpPr>
          <p:nvPr>
            <p:ph type="body" idx="1"/>
          </p:nvPr>
        </p:nvSpPr>
        <p:spPr>
          <a:xfrm>
            <a:off x="471900" y="1627400"/>
            <a:ext cx="8222100" cy="3001800"/>
          </a:xfrm>
          <a:prstGeom prst="rect">
            <a:avLst/>
          </a:prstGeom>
        </p:spPr>
        <p:txBody>
          <a:bodyPr wrap="square" lIns="91425" tIns="91425" rIns="91425" bIns="91425" anchor="t" anchorCtr="0">
            <a:noAutofit/>
          </a:bodyPr>
          <a:lstStyle/>
          <a:p>
            <a:pPr marL="457200" lvl="0" indent="-342900" rtl="0">
              <a:spcBef>
                <a:spcPts val="0"/>
              </a:spcBef>
              <a:spcAft>
                <a:spcPts val="0"/>
              </a:spcAft>
              <a:buClr>
                <a:srgbClr val="00FFFF"/>
              </a:buClr>
              <a:buSzPts val="1800"/>
              <a:buFont typeface="Indie Flower"/>
              <a:buChar char="●"/>
            </a:pPr>
            <a:r>
              <a:rPr lang="en">
                <a:solidFill>
                  <a:srgbClr val="00FFFF"/>
                </a:solidFill>
                <a:latin typeface="Indie Flower"/>
                <a:ea typeface="Indie Flower"/>
                <a:cs typeface="Indie Flower"/>
                <a:sym typeface="Indie Flower"/>
              </a:rPr>
              <a:t>Create a plan to ¨raise¨ food(competition)</a:t>
            </a:r>
            <a:endParaRPr>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a:solidFill>
                  <a:srgbClr val="00FFFF"/>
                </a:solidFill>
                <a:latin typeface="Indie Flower"/>
                <a:ea typeface="Indie Flower"/>
                <a:cs typeface="Indie Flower"/>
                <a:sym typeface="Indie Flower"/>
              </a:rPr>
              <a:t>Explain to classes our plan</a:t>
            </a:r>
            <a:endParaRPr>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a:solidFill>
                  <a:srgbClr val="00FFFF"/>
                </a:solidFill>
                <a:latin typeface="Indie Flower"/>
                <a:ea typeface="Indie Flower"/>
                <a:cs typeface="Indie Flower"/>
                <a:sym typeface="Indie Flower"/>
              </a:rPr>
              <a:t>Find boxes for each class </a:t>
            </a:r>
            <a:endParaRPr>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a:solidFill>
                  <a:srgbClr val="00FFFF"/>
                </a:solidFill>
                <a:latin typeface="Indie Flower"/>
                <a:ea typeface="Indie Flower"/>
                <a:cs typeface="Indie Flower"/>
                <a:sym typeface="Indie Flower"/>
              </a:rPr>
              <a:t>Check/collect weekly </a:t>
            </a:r>
            <a:endParaRPr>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a:solidFill>
                  <a:srgbClr val="00FFFF"/>
                </a:solidFill>
                <a:latin typeface="Indie Flower"/>
                <a:ea typeface="Indie Flower"/>
                <a:cs typeface="Indie Flower"/>
                <a:sym typeface="Indie Flower"/>
              </a:rPr>
              <a:t>Spoke to teachers/counselors/APs about creating a list</a:t>
            </a:r>
            <a:endParaRPr>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a:solidFill>
                  <a:srgbClr val="00FFFF"/>
                </a:solidFill>
                <a:latin typeface="Indie Flower"/>
                <a:ea typeface="Indie Flower"/>
                <a:cs typeface="Indie Flower"/>
                <a:sym typeface="Indie Flower"/>
              </a:rPr>
              <a:t>Created survey as to who needs food(dback)</a:t>
            </a:r>
            <a:endParaRPr>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a:solidFill>
                  <a:srgbClr val="00FFFF"/>
                </a:solidFill>
                <a:latin typeface="Indie Flower"/>
                <a:ea typeface="Indie Flower"/>
                <a:cs typeface="Indie Flower"/>
                <a:sym typeface="Indie Flower"/>
              </a:rPr>
              <a:t>Made slips for students to pick up food(confidential)</a:t>
            </a:r>
            <a:endParaRPr>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a:solidFill>
                  <a:srgbClr val="00FFFF"/>
                </a:solidFill>
                <a:latin typeface="Indie Flower"/>
                <a:ea typeface="Indie Flower"/>
                <a:cs typeface="Indie Flower"/>
                <a:sym typeface="Indie Flower"/>
              </a:rPr>
              <a:t>Made boxes &amp; separated food</a:t>
            </a:r>
            <a:endParaRPr>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a:solidFill>
                  <a:srgbClr val="00FFFF"/>
                </a:solidFill>
                <a:latin typeface="Indie Flower"/>
                <a:ea typeface="Indie Flower"/>
                <a:cs typeface="Indie Flower"/>
                <a:sym typeface="Indie Flower"/>
              </a:rPr>
              <a:t>Students received slips &amp; grabbed food</a:t>
            </a:r>
            <a:endParaRPr>
              <a:solidFill>
                <a:srgbClr val="00FFFF"/>
              </a:solidFill>
              <a:latin typeface="Indie Flower"/>
              <a:ea typeface="Indie Flower"/>
              <a:cs typeface="Indie Flower"/>
              <a:sym typeface="Indie Flower"/>
            </a:endParaRPr>
          </a:p>
          <a:p>
            <a:pPr marL="0" lvl="0" indent="0">
              <a:spcBef>
                <a:spcPts val="1600"/>
              </a:spcBef>
              <a:spcAft>
                <a:spcPts val="1600"/>
              </a:spcAft>
              <a:buNone/>
            </a:pPr>
            <a:endParaRPr>
              <a:solidFill>
                <a:srgbClr val="F3F3F3"/>
              </a:solidFill>
            </a:endParaRP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2500"/>
                                        <p:tgtEl>
                                          <p:spTgt spid="72"/>
                                        </p:tgtEl>
                                        <p:attrNameLst>
                                          <p:attrName>ppt_y</p:attrName>
                                        </p:attrNameLst>
                                      </p:cBhvr>
                                      <p:tavLst>
                                        <p:tav tm="0">
                                          <p:val>
                                            <p:strVal val="#ppt_y-1"/>
                                          </p:val>
                                        </p:tav>
                                        <p:tav tm="100000">
                                          <p:val>
                                            <p:strVal val="#ppt_y"/>
                                          </p:val>
                                        </p:tav>
                                      </p:tavLst>
                                    </p:anim>
                                  </p:childTnLst>
                                </p:cTn>
                              </p:par>
                            </p:childTnLst>
                          </p:cTn>
                        </p:par>
                        <p:par>
                          <p:cTn id="8" fill="hold">
                            <p:stCondLst>
                              <p:cond delay="2500"/>
                            </p:stCondLst>
                            <p:childTnLst>
                              <p:par>
                                <p:cTn id="9" presetID="2" presetClass="entr" presetSubtype="4" fill="hold" nodeType="after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additive="base">
                                        <p:cTn id="11" dur="2500"/>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613200"/>
          </a:xfrm>
          <a:prstGeom prst="rect">
            <a:avLst/>
          </a:prstGeom>
        </p:spPr>
        <p:txBody>
          <a:bodyPr wrap="square" lIns="91425" tIns="91425" rIns="91425" bIns="91425" anchor="t" anchorCtr="0">
            <a:noAutofit/>
          </a:bodyPr>
          <a:lstStyle/>
          <a:p>
            <a:pPr marL="0" lvl="0" indent="0" algn="ctr" rtl="0">
              <a:spcBef>
                <a:spcPts val="0"/>
              </a:spcBef>
              <a:spcAft>
                <a:spcPts val="0"/>
              </a:spcAft>
              <a:buNone/>
            </a:pPr>
            <a:r>
              <a:rPr lang="en" sz="3600">
                <a:solidFill>
                  <a:srgbClr val="FFFFFF"/>
                </a:solidFill>
                <a:latin typeface="Indie Flower"/>
                <a:ea typeface="Indie Flower"/>
                <a:cs typeface="Indie Flower"/>
                <a:sym typeface="Indie Flower"/>
              </a:rPr>
              <a:t>Outcome</a:t>
            </a:r>
            <a:r>
              <a:rPr lang="en" sz="3600">
                <a:solidFill>
                  <a:srgbClr val="FFFFFF"/>
                </a:solidFill>
              </a:rPr>
              <a:t> </a:t>
            </a:r>
            <a:endParaRPr sz="3600">
              <a:solidFill>
                <a:srgbClr val="FFFFFF"/>
              </a:solidFill>
            </a:endParaRPr>
          </a:p>
        </p:txBody>
      </p:sp>
      <p:sp>
        <p:nvSpPr>
          <p:cNvPr id="79" name="Shape 79"/>
          <p:cNvSpPr txBox="1">
            <a:spLocks noGrp="1"/>
          </p:cNvSpPr>
          <p:nvPr>
            <p:ph type="body" idx="1"/>
          </p:nvPr>
        </p:nvSpPr>
        <p:spPr>
          <a:xfrm>
            <a:off x="311700" y="1171675"/>
            <a:ext cx="3999900" cy="3397200"/>
          </a:xfrm>
          <a:prstGeom prst="rect">
            <a:avLst/>
          </a:prstGeom>
        </p:spPr>
        <p:txBody>
          <a:bodyPr wrap="square" lIns="91425" tIns="91425" rIns="91425" bIns="91425" anchor="t" anchorCtr="0">
            <a:noAutofit/>
          </a:bodyPr>
          <a:lstStyle/>
          <a:p>
            <a:pPr marL="457200" lvl="0" indent="-355600" rtl="0">
              <a:spcBef>
                <a:spcPts val="0"/>
              </a:spcBef>
              <a:spcAft>
                <a:spcPts val="0"/>
              </a:spcAft>
              <a:buClr>
                <a:srgbClr val="00FFFF"/>
              </a:buClr>
              <a:buSzPts val="2000"/>
              <a:buFont typeface="Indie Flower"/>
              <a:buChar char="●"/>
            </a:pPr>
            <a:r>
              <a:rPr lang="en" sz="2000">
                <a:solidFill>
                  <a:srgbClr val="00FFFF"/>
                </a:solidFill>
                <a:latin typeface="Indie Flower"/>
                <a:ea typeface="Indie Flower"/>
                <a:cs typeface="Indie Flower"/>
                <a:sym typeface="Indie Flower"/>
              </a:rPr>
              <a:t>Total food collected: 1576 cans and dry food</a:t>
            </a:r>
            <a:endParaRPr sz="2000">
              <a:solidFill>
                <a:srgbClr val="00FFFF"/>
              </a:solidFill>
              <a:latin typeface="Indie Flower"/>
              <a:ea typeface="Indie Flower"/>
              <a:cs typeface="Indie Flower"/>
              <a:sym typeface="Indie Flower"/>
            </a:endParaRPr>
          </a:p>
          <a:p>
            <a:pPr marL="457200" lvl="0" indent="-355600" rtl="0">
              <a:spcBef>
                <a:spcPts val="0"/>
              </a:spcBef>
              <a:spcAft>
                <a:spcPts val="0"/>
              </a:spcAft>
              <a:buClr>
                <a:srgbClr val="00FFFF"/>
              </a:buClr>
              <a:buSzPts val="2000"/>
              <a:buFont typeface="Indie Flower"/>
              <a:buChar char="●"/>
            </a:pPr>
            <a:r>
              <a:rPr lang="en" sz="2000">
                <a:solidFill>
                  <a:srgbClr val="00FFFF"/>
                </a:solidFill>
                <a:latin typeface="Indie Flower"/>
                <a:ea typeface="Indie Flower"/>
                <a:cs typeface="Indie Flower"/>
                <a:sym typeface="Indie Flower"/>
              </a:rPr>
              <a:t>Good variety(fruit/canned/dry)</a:t>
            </a:r>
            <a:endParaRPr sz="2000">
              <a:solidFill>
                <a:srgbClr val="00FFFF"/>
              </a:solidFill>
              <a:latin typeface="Indie Flower"/>
              <a:ea typeface="Indie Flower"/>
              <a:cs typeface="Indie Flower"/>
              <a:sym typeface="Indie Flower"/>
            </a:endParaRPr>
          </a:p>
          <a:p>
            <a:pPr marL="0" lvl="0" indent="0">
              <a:spcBef>
                <a:spcPts val="1600"/>
              </a:spcBef>
              <a:spcAft>
                <a:spcPts val="1600"/>
              </a:spcAft>
              <a:buNone/>
            </a:pPr>
            <a:endParaRPr/>
          </a:p>
        </p:txBody>
      </p:sp>
      <p:sp>
        <p:nvSpPr>
          <p:cNvPr id="80" name="Shape 80"/>
          <p:cNvSpPr txBox="1">
            <a:spLocks noGrp="1"/>
          </p:cNvSpPr>
          <p:nvPr>
            <p:ph type="body" idx="2"/>
          </p:nvPr>
        </p:nvSpPr>
        <p:spPr>
          <a:xfrm>
            <a:off x="4832400" y="1171675"/>
            <a:ext cx="3999900" cy="3397200"/>
          </a:xfrm>
          <a:prstGeom prst="rect">
            <a:avLst/>
          </a:prstGeom>
        </p:spPr>
        <p:txBody>
          <a:bodyPr wrap="square" lIns="91425" tIns="91425" rIns="91425" bIns="91425" anchor="t" anchorCtr="0">
            <a:noAutofit/>
          </a:bodyPr>
          <a:lstStyle/>
          <a:p>
            <a:pPr marL="457200" lvl="0" indent="-355600" rtl="0">
              <a:spcBef>
                <a:spcPts val="0"/>
              </a:spcBef>
              <a:spcAft>
                <a:spcPts val="0"/>
              </a:spcAft>
              <a:buClr>
                <a:srgbClr val="00FFFF"/>
              </a:buClr>
              <a:buSzPts val="2000"/>
              <a:buFont typeface="Indie Flower"/>
              <a:buChar char="●"/>
            </a:pPr>
            <a:r>
              <a:rPr lang="en" sz="2000">
                <a:solidFill>
                  <a:srgbClr val="00FFFF"/>
                </a:solidFill>
                <a:latin typeface="Indie Flower"/>
                <a:ea typeface="Indie Flower"/>
                <a:cs typeface="Indie Flower"/>
                <a:sym typeface="Indie Flower"/>
              </a:rPr>
              <a:t>Students: 54</a:t>
            </a:r>
            <a:endParaRPr sz="2000">
              <a:solidFill>
                <a:srgbClr val="00FFFF"/>
              </a:solidFill>
              <a:latin typeface="Indie Flower"/>
              <a:ea typeface="Indie Flower"/>
              <a:cs typeface="Indie Flower"/>
              <a:sym typeface="Indie Flower"/>
            </a:endParaRPr>
          </a:p>
          <a:p>
            <a:pPr marL="457200" lvl="0" indent="-355600" rtl="0">
              <a:spcBef>
                <a:spcPts val="0"/>
              </a:spcBef>
              <a:spcAft>
                <a:spcPts val="0"/>
              </a:spcAft>
              <a:buClr>
                <a:srgbClr val="00FFFF"/>
              </a:buClr>
              <a:buSzPts val="2000"/>
              <a:buFont typeface="Indie Flower"/>
              <a:buChar char="●"/>
            </a:pPr>
            <a:r>
              <a:rPr lang="en" sz="2000">
                <a:solidFill>
                  <a:srgbClr val="00FFFF"/>
                </a:solidFill>
                <a:latin typeface="Indie Flower"/>
                <a:ea typeface="Indie Flower"/>
                <a:cs typeface="Indie Flower"/>
                <a:sym typeface="Indie Flower"/>
              </a:rPr>
              <a:t>Total that came: 29</a:t>
            </a:r>
            <a:endParaRPr sz="2000">
              <a:solidFill>
                <a:srgbClr val="00FFFF"/>
              </a:solidFill>
              <a:latin typeface="Indie Flower"/>
              <a:ea typeface="Indie Flower"/>
              <a:cs typeface="Indie Flower"/>
              <a:sym typeface="Indie Flower"/>
            </a:endParaRPr>
          </a:p>
          <a:p>
            <a:pPr marL="0" lvl="0" indent="0" rtl="0">
              <a:spcBef>
                <a:spcPts val="1600"/>
              </a:spcBef>
              <a:spcAft>
                <a:spcPts val="0"/>
              </a:spcAft>
              <a:buNone/>
            </a:pPr>
            <a:endParaRPr/>
          </a:p>
          <a:p>
            <a:pPr marL="0" lvl="0" indent="0">
              <a:spcBef>
                <a:spcPts val="1600"/>
              </a:spcBef>
              <a:spcAft>
                <a:spcPts val="1600"/>
              </a:spcAft>
              <a:buNone/>
            </a:pPr>
            <a:endParaRPr/>
          </a:p>
        </p:txBody>
      </p:sp>
      <p:pic>
        <p:nvPicPr>
          <p:cNvPr id="81" name="Shape 81" descr="IMG_3494.JPG"/>
          <p:cNvPicPr preferRelativeResize="0"/>
          <p:nvPr/>
        </p:nvPicPr>
        <p:blipFill>
          <a:blip r:embed="rId3">
            <a:alphaModFix/>
          </a:blip>
          <a:stretch>
            <a:fillRect/>
          </a:stretch>
        </p:blipFill>
        <p:spPr>
          <a:xfrm>
            <a:off x="4311600" y="1944650"/>
            <a:ext cx="4265101" cy="319885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prism/>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2500"/>
                                        <p:tgtEl>
                                          <p:spTgt spid="78"/>
                                        </p:tgtEl>
                                      </p:cBhvr>
                                    </p:animEffect>
                                  </p:childTnLst>
                                </p:cTn>
                              </p:par>
                            </p:childTnLst>
                          </p:cTn>
                        </p:par>
                        <p:par>
                          <p:cTn id="8" fill="hold">
                            <p:stCondLst>
                              <p:cond delay="2500"/>
                            </p:stCondLst>
                            <p:childTnLst>
                              <p:par>
                                <p:cTn id="9" presetID="2" presetClass="entr" presetSubtype="2"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additive="base">
                                        <p:cTn id="11" dur="2500"/>
                                        <p:tgtEl>
                                          <p:spTgt spid="79"/>
                                        </p:tgtEl>
                                        <p:attrNameLst>
                                          <p:attrName>ppt_x</p:attrName>
                                        </p:attrNameLst>
                                      </p:cBhvr>
                                      <p:tavLst>
                                        <p:tav tm="0">
                                          <p:val>
                                            <p:strVal val="#ppt_x+1"/>
                                          </p:val>
                                        </p:tav>
                                        <p:tav tm="100000">
                                          <p:val>
                                            <p:strVal val="#ppt_x"/>
                                          </p:val>
                                        </p:tav>
                                      </p:tavLst>
                                    </p:anim>
                                  </p:childTnLst>
                                </p:cTn>
                              </p:par>
                            </p:childTnLst>
                          </p:cTn>
                        </p:par>
                        <p:par>
                          <p:cTn id="12" fill="hold">
                            <p:stCondLst>
                              <p:cond delay="5000"/>
                            </p:stCondLst>
                            <p:childTnLst>
                              <p:par>
                                <p:cTn id="13" presetID="2" presetClass="entr" presetSubtype="4" fill="hold" nodeType="afterEffect">
                                  <p:stCondLst>
                                    <p:cond delay="0"/>
                                  </p:stCondLst>
                                  <p:childTnLst>
                                    <p:set>
                                      <p:cBhvr>
                                        <p:cTn id="14" dur="1" fill="hold">
                                          <p:stCondLst>
                                            <p:cond delay="0"/>
                                          </p:stCondLst>
                                        </p:cTn>
                                        <p:tgtEl>
                                          <p:spTgt spid="80"/>
                                        </p:tgtEl>
                                        <p:attrNameLst>
                                          <p:attrName>style.visibility</p:attrName>
                                        </p:attrNameLst>
                                      </p:cBhvr>
                                      <p:to>
                                        <p:strVal val="visible"/>
                                      </p:to>
                                    </p:set>
                                    <p:anim calcmode="lin" valueType="num">
                                      <p:cBhvr additive="base">
                                        <p:cTn id="15" dur="2500"/>
                                        <p:tgtEl>
                                          <p:spTgt spid="80"/>
                                        </p:tgtEl>
                                        <p:attrNameLst>
                                          <p:attrName>ppt_y</p:attrName>
                                        </p:attrNameLst>
                                      </p:cBhvr>
                                      <p:tavLst>
                                        <p:tav tm="0">
                                          <p:val>
                                            <p:strVal val="#ppt_y+1"/>
                                          </p:val>
                                        </p:tav>
                                        <p:tav tm="100000">
                                          <p:val>
                                            <p:strVal val="#ppt_y"/>
                                          </p:val>
                                        </p:tav>
                                      </p:tavLst>
                                    </p:anim>
                                  </p:childTnLst>
                                </p:cTn>
                              </p:par>
                            </p:childTnLst>
                          </p:cTn>
                        </p:par>
                        <p:par>
                          <p:cTn id="16" fill="hold">
                            <p:stCondLst>
                              <p:cond delay="7500"/>
                            </p:stCondLst>
                            <p:childTnLst>
                              <p:par>
                                <p:cTn id="17" presetID="2" presetClass="entr" presetSubtype="1" fill="hold" nodeType="afterEffect">
                                  <p:stCondLst>
                                    <p:cond delay="0"/>
                                  </p:stCondLst>
                                  <p:childTnLst>
                                    <p:set>
                                      <p:cBhvr>
                                        <p:cTn id="18" dur="1" fill="hold">
                                          <p:stCondLst>
                                            <p:cond delay="0"/>
                                          </p:stCondLst>
                                        </p:cTn>
                                        <p:tgtEl>
                                          <p:spTgt spid="81"/>
                                        </p:tgtEl>
                                        <p:attrNameLst>
                                          <p:attrName>style.visibility</p:attrName>
                                        </p:attrNameLst>
                                      </p:cBhvr>
                                      <p:to>
                                        <p:strVal val="visible"/>
                                      </p:to>
                                    </p:set>
                                    <p:anim calcmode="lin" valueType="num">
                                      <p:cBhvr additive="base">
                                        <p:cTn id="19" dur="2500"/>
                                        <p:tgtEl>
                                          <p:spTgt spid="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445025"/>
            <a:ext cx="8520600" cy="613200"/>
          </a:xfrm>
          <a:prstGeom prst="rect">
            <a:avLst/>
          </a:prstGeom>
        </p:spPr>
        <p:txBody>
          <a:bodyPr wrap="square" lIns="91425" tIns="91425" rIns="91425" bIns="91425" anchor="t" anchorCtr="0">
            <a:noAutofit/>
          </a:bodyPr>
          <a:lstStyle/>
          <a:p>
            <a:pPr marL="0" lvl="0" indent="0" algn="ctr">
              <a:spcBef>
                <a:spcPts val="0"/>
              </a:spcBef>
              <a:spcAft>
                <a:spcPts val="0"/>
              </a:spcAft>
              <a:buNone/>
            </a:pPr>
            <a:r>
              <a:rPr lang="en" sz="3600">
                <a:solidFill>
                  <a:srgbClr val="FFFFFF"/>
                </a:solidFill>
                <a:latin typeface="Indie Flower"/>
                <a:ea typeface="Indie Flower"/>
                <a:cs typeface="Indie Flower"/>
                <a:sym typeface="Indie Flower"/>
              </a:rPr>
              <a:t>Pros &amp; Cons </a:t>
            </a:r>
            <a:endParaRPr sz="3600">
              <a:solidFill>
                <a:srgbClr val="FFFFFF"/>
              </a:solidFill>
              <a:latin typeface="Indie Flower"/>
              <a:ea typeface="Indie Flower"/>
              <a:cs typeface="Indie Flower"/>
              <a:sym typeface="Indie Flower"/>
            </a:endParaRPr>
          </a:p>
        </p:txBody>
      </p:sp>
      <p:sp>
        <p:nvSpPr>
          <p:cNvPr id="87" name="Shape 87"/>
          <p:cNvSpPr txBox="1">
            <a:spLocks noGrp="1"/>
          </p:cNvSpPr>
          <p:nvPr>
            <p:ph type="body" idx="1"/>
          </p:nvPr>
        </p:nvSpPr>
        <p:spPr>
          <a:xfrm>
            <a:off x="471900" y="1919075"/>
            <a:ext cx="3364800" cy="2710200"/>
          </a:xfrm>
          <a:prstGeom prst="rect">
            <a:avLst/>
          </a:prstGeom>
        </p:spPr>
        <p:txBody>
          <a:bodyPr wrap="square" lIns="91425" tIns="91425" rIns="91425" bIns="91425" anchor="t" anchorCtr="0">
            <a:noAutofit/>
          </a:bodyPr>
          <a:lstStyle/>
          <a:p>
            <a:pPr marL="0" lvl="0" indent="0" algn="ctr" rtl="0">
              <a:spcBef>
                <a:spcPts val="0"/>
              </a:spcBef>
              <a:spcAft>
                <a:spcPts val="0"/>
              </a:spcAft>
              <a:buNone/>
            </a:pPr>
            <a:r>
              <a:rPr lang="en" sz="1800">
                <a:solidFill>
                  <a:srgbClr val="00FFFF"/>
                </a:solidFill>
                <a:latin typeface="Indie Flower"/>
                <a:ea typeface="Indie Flower"/>
                <a:cs typeface="Indie Flower"/>
                <a:sym typeface="Indie Flower"/>
              </a:rPr>
              <a:t>Great!</a:t>
            </a:r>
            <a:endParaRPr sz="1800">
              <a:solidFill>
                <a:srgbClr val="00FFFF"/>
              </a:solidFill>
              <a:latin typeface="Indie Flower"/>
              <a:ea typeface="Indie Flower"/>
              <a:cs typeface="Indie Flower"/>
              <a:sym typeface="Indie Flower"/>
            </a:endParaRPr>
          </a:p>
          <a:p>
            <a:pPr marL="457200" lvl="0" indent="-342900" rtl="0">
              <a:spcBef>
                <a:spcPts val="1600"/>
              </a:spcBef>
              <a:spcAft>
                <a:spcPts val="0"/>
              </a:spcAft>
              <a:buClr>
                <a:srgbClr val="00FFFF"/>
              </a:buClr>
              <a:buSzPts val="1800"/>
              <a:buFont typeface="Indie Flower"/>
              <a:buChar char="●"/>
            </a:pPr>
            <a:r>
              <a:rPr lang="en" sz="1800">
                <a:solidFill>
                  <a:srgbClr val="00FFFF"/>
                </a:solidFill>
                <a:latin typeface="Indie Flower"/>
                <a:ea typeface="Indie Flower"/>
                <a:cs typeface="Indie Flower"/>
                <a:sym typeface="Indie Flower"/>
              </a:rPr>
              <a:t>How much food total</a:t>
            </a:r>
            <a:endParaRPr sz="1800">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sz="1800">
                <a:solidFill>
                  <a:srgbClr val="00FFFF"/>
                </a:solidFill>
                <a:latin typeface="Indie Flower"/>
                <a:ea typeface="Indie Flower"/>
                <a:cs typeface="Indie Flower"/>
                <a:sym typeface="Indie Flower"/>
              </a:rPr>
              <a:t>Participation</a:t>
            </a:r>
            <a:endParaRPr sz="1800">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sz="1800">
                <a:solidFill>
                  <a:srgbClr val="00FFFF"/>
                </a:solidFill>
                <a:latin typeface="Indie Flower"/>
                <a:ea typeface="Indie Flower"/>
                <a:cs typeface="Indie Flower"/>
                <a:sym typeface="Indie Flower"/>
              </a:rPr>
              <a:t>Variety</a:t>
            </a:r>
            <a:endParaRPr sz="1800">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sz="1800">
                <a:solidFill>
                  <a:srgbClr val="00FFFF"/>
                </a:solidFill>
                <a:latin typeface="Indie Flower"/>
                <a:ea typeface="Indie Flower"/>
                <a:cs typeface="Indie Flower"/>
                <a:sym typeface="Indie Flower"/>
              </a:rPr>
              <a:t>Students ended up with food</a:t>
            </a:r>
            <a:endParaRPr sz="1800">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sz="1800">
                <a:solidFill>
                  <a:srgbClr val="00FFFF"/>
                </a:solidFill>
                <a:latin typeface="Indie Flower"/>
                <a:ea typeface="Indie Flower"/>
                <a:cs typeface="Indie Flower"/>
                <a:sym typeface="Indie Flower"/>
              </a:rPr>
              <a:t>Raised awareness </a:t>
            </a:r>
            <a:endParaRPr sz="1800">
              <a:solidFill>
                <a:srgbClr val="00FFFF"/>
              </a:solidFill>
              <a:latin typeface="Indie Flower"/>
              <a:ea typeface="Indie Flower"/>
              <a:cs typeface="Indie Flower"/>
              <a:sym typeface="Indie Flower"/>
            </a:endParaRPr>
          </a:p>
        </p:txBody>
      </p:sp>
      <p:sp>
        <p:nvSpPr>
          <p:cNvPr id="88" name="Shape 88"/>
          <p:cNvSpPr txBox="1"/>
          <p:nvPr/>
        </p:nvSpPr>
        <p:spPr>
          <a:xfrm>
            <a:off x="4870300" y="1919075"/>
            <a:ext cx="3364800" cy="2710200"/>
          </a:xfrm>
          <a:prstGeom prst="rect">
            <a:avLst/>
          </a:prstGeom>
          <a:noFill/>
          <a:ln>
            <a:noFill/>
          </a:ln>
        </p:spPr>
        <p:txBody>
          <a:bodyPr wrap="square" lIns="91425" tIns="91425" rIns="91425" bIns="91425" anchor="t" anchorCtr="0">
            <a:noAutofit/>
          </a:bodyPr>
          <a:lstStyle/>
          <a:p>
            <a:pPr marL="0" lvl="0" indent="0" algn="ctr" rtl="0">
              <a:spcBef>
                <a:spcPts val="0"/>
              </a:spcBef>
              <a:spcAft>
                <a:spcPts val="0"/>
              </a:spcAft>
              <a:buNone/>
            </a:pPr>
            <a:r>
              <a:rPr lang="en" sz="1800">
                <a:solidFill>
                  <a:srgbClr val="00FFFF"/>
                </a:solidFill>
                <a:latin typeface="Indie Flower"/>
                <a:ea typeface="Indie Flower"/>
                <a:cs typeface="Indie Flower"/>
                <a:sym typeface="Indie Flower"/>
              </a:rPr>
              <a:t>Not so great..</a:t>
            </a:r>
            <a:endParaRPr sz="1800">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sz="1800">
                <a:solidFill>
                  <a:srgbClr val="00FFFF"/>
                </a:solidFill>
                <a:latin typeface="Indie Flower"/>
                <a:ea typeface="Indie Flower"/>
                <a:cs typeface="Indie Flower"/>
                <a:sym typeface="Indie Flower"/>
              </a:rPr>
              <a:t>Not all students got their food</a:t>
            </a:r>
            <a:endParaRPr sz="1800">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sz="1800">
                <a:solidFill>
                  <a:srgbClr val="00FFFF"/>
                </a:solidFill>
                <a:latin typeface="Indie Flower"/>
                <a:ea typeface="Indie Flower"/>
                <a:cs typeface="Indie Flower"/>
                <a:sym typeface="Indie Flower"/>
              </a:rPr>
              <a:t>Shyness </a:t>
            </a:r>
            <a:endParaRPr sz="1800">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sz="1800">
                <a:solidFill>
                  <a:srgbClr val="00FFFF"/>
                </a:solidFill>
                <a:latin typeface="Indie Flower"/>
                <a:ea typeface="Indie Flower"/>
                <a:cs typeface="Indie Flower"/>
                <a:sym typeface="Indie Flower"/>
              </a:rPr>
              <a:t>A joke to some</a:t>
            </a:r>
            <a:endParaRPr sz="1800">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sz="1800">
                <a:solidFill>
                  <a:srgbClr val="00FFFF"/>
                </a:solidFill>
                <a:latin typeface="Indie Flower"/>
                <a:ea typeface="Indie Flower"/>
                <a:cs typeface="Indie Flower"/>
                <a:sym typeface="Indie Flower"/>
              </a:rPr>
              <a:t>Not all classes participated</a:t>
            </a:r>
            <a:endParaRPr sz="1800">
              <a:solidFill>
                <a:srgbClr val="00FFFF"/>
              </a:solidFill>
              <a:latin typeface="Indie Flower"/>
              <a:ea typeface="Indie Flower"/>
              <a:cs typeface="Indie Flower"/>
              <a:sym typeface="Indie Flower"/>
            </a:endParaRPr>
          </a:p>
          <a:p>
            <a:pPr marL="457200" lvl="0" indent="-342900">
              <a:spcBef>
                <a:spcPts val="0"/>
              </a:spcBef>
              <a:spcAft>
                <a:spcPts val="0"/>
              </a:spcAft>
              <a:buClr>
                <a:srgbClr val="00FFFF"/>
              </a:buClr>
              <a:buSzPts val="1800"/>
              <a:buFont typeface="Indie Flower"/>
              <a:buChar char="●"/>
            </a:pPr>
            <a:r>
              <a:rPr lang="en" sz="1800">
                <a:solidFill>
                  <a:srgbClr val="00FFFF"/>
                </a:solidFill>
                <a:latin typeface="Indie Flower"/>
                <a:ea typeface="Indie Flower"/>
                <a:cs typeface="Indie Flower"/>
                <a:sym typeface="Indie Flower"/>
              </a:rPr>
              <a:t>Students could´ve received more food if we would have known not all students wanted their boxes</a:t>
            </a:r>
            <a:endParaRPr sz="1800">
              <a:solidFill>
                <a:srgbClr val="00FFFF"/>
              </a:solidFill>
              <a:latin typeface="Indie Flower"/>
              <a:ea typeface="Indie Flower"/>
              <a:cs typeface="Indie Flower"/>
              <a:sym typeface="Indie Flower"/>
            </a:endParaRPr>
          </a:p>
        </p:txBody>
      </p:sp>
    </p:spTree>
  </p:cSld>
  <p:clrMapOvr>
    <a:masterClrMapping/>
  </p:clrMapOvr>
  <mc:AlternateContent xmlns:mc="http://schemas.openxmlformats.org/markup-compatibility/2006" xmlns:p14="http://schemas.microsoft.com/office/powerpoint/2010/main">
    <mc:Choice Requires="p14">
      <p:transition>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86"/>
                                        </p:tgtEl>
                                        <p:attrNameLst>
                                          <p:attrName>style.visibility</p:attrName>
                                        </p:attrNameLst>
                                      </p:cBhvr>
                                      <p:to>
                                        <p:strVal val="visible"/>
                                      </p:to>
                                    </p:set>
                                  </p:childTnLst>
                                </p:cTn>
                              </p:par>
                            </p:childTnLst>
                          </p:cTn>
                        </p:par>
                        <p:par>
                          <p:cTn id="7" fill="hold">
                            <p:stCondLst>
                              <p:cond delay="2500"/>
                            </p:stCondLst>
                            <p:childTnLst>
                              <p:par>
                                <p:cTn id="8" presetID="23" presetClass="entr" presetSubtype="16" fill="hold" nodeType="afterEffect">
                                  <p:stCondLst>
                                    <p:cond delay="0"/>
                                  </p:stCondLst>
                                  <p:childTnLst>
                                    <p:set>
                                      <p:cBhvr>
                                        <p:cTn id="9" dur="1" fill="hold">
                                          <p:stCondLst>
                                            <p:cond delay="0"/>
                                          </p:stCondLst>
                                        </p:cTn>
                                        <p:tgtEl>
                                          <p:spTgt spid="87"/>
                                        </p:tgtEl>
                                        <p:attrNameLst>
                                          <p:attrName>style.visibility</p:attrName>
                                        </p:attrNameLst>
                                      </p:cBhvr>
                                      <p:to>
                                        <p:strVal val="visible"/>
                                      </p:to>
                                    </p:set>
                                    <p:anim calcmode="lin" valueType="num">
                                      <p:cBhvr additive="base">
                                        <p:cTn id="10" dur="2500"/>
                                        <p:tgtEl>
                                          <p:spTgt spid="87"/>
                                        </p:tgtEl>
                                        <p:attrNameLst>
                                          <p:attrName>ppt_w</p:attrName>
                                        </p:attrNameLst>
                                      </p:cBhvr>
                                      <p:tavLst>
                                        <p:tav tm="0">
                                          <p:val>
                                            <p:strVal val="0"/>
                                          </p:val>
                                        </p:tav>
                                        <p:tav tm="100000">
                                          <p:val>
                                            <p:strVal val="#ppt_w"/>
                                          </p:val>
                                        </p:tav>
                                      </p:tavLst>
                                    </p:anim>
                                    <p:anim calcmode="lin" valueType="num">
                                      <p:cBhvr additive="base">
                                        <p:cTn id="11" dur="2500"/>
                                        <p:tgtEl>
                                          <p:spTgt spid="87"/>
                                        </p:tgtEl>
                                        <p:attrNameLst>
                                          <p:attrName>ppt_h</p:attrName>
                                        </p:attrNameLst>
                                      </p:cBhvr>
                                      <p:tavLst>
                                        <p:tav tm="0">
                                          <p:val>
                                            <p:strVal val="0"/>
                                          </p:val>
                                        </p:tav>
                                        <p:tav tm="100000">
                                          <p:val>
                                            <p:strVal val="#ppt_h"/>
                                          </p:val>
                                        </p:tav>
                                      </p:tavLst>
                                    </p:anim>
                                  </p:childTnLst>
                                </p:cTn>
                              </p:par>
                            </p:childTnLst>
                          </p:cTn>
                        </p:par>
                        <p:par>
                          <p:cTn id="12" fill="hold">
                            <p:stCondLst>
                              <p:cond delay="5000"/>
                            </p:stCondLst>
                            <p:childTnLst>
                              <p:par>
                                <p:cTn id="13" presetID="23" presetClass="entr" presetSubtype="16" fill="hold" nodeType="afterEffect">
                                  <p:stCondLst>
                                    <p:cond delay="0"/>
                                  </p:stCondLst>
                                  <p:childTnLst>
                                    <p:set>
                                      <p:cBhvr>
                                        <p:cTn id="14" dur="1" fill="hold">
                                          <p:stCondLst>
                                            <p:cond delay="0"/>
                                          </p:stCondLst>
                                        </p:cTn>
                                        <p:tgtEl>
                                          <p:spTgt spid="88"/>
                                        </p:tgtEl>
                                        <p:attrNameLst>
                                          <p:attrName>style.visibility</p:attrName>
                                        </p:attrNameLst>
                                      </p:cBhvr>
                                      <p:to>
                                        <p:strVal val="visible"/>
                                      </p:to>
                                    </p:set>
                                    <p:anim calcmode="lin" valueType="num">
                                      <p:cBhvr additive="base">
                                        <p:cTn id="15" dur="2500"/>
                                        <p:tgtEl>
                                          <p:spTgt spid="88"/>
                                        </p:tgtEl>
                                        <p:attrNameLst>
                                          <p:attrName>ppt_w</p:attrName>
                                        </p:attrNameLst>
                                      </p:cBhvr>
                                      <p:tavLst>
                                        <p:tav tm="0">
                                          <p:val>
                                            <p:strVal val="0"/>
                                          </p:val>
                                        </p:tav>
                                        <p:tav tm="100000">
                                          <p:val>
                                            <p:strVal val="#ppt_w"/>
                                          </p:val>
                                        </p:tav>
                                      </p:tavLst>
                                    </p:anim>
                                    <p:anim calcmode="lin" valueType="num">
                                      <p:cBhvr additive="base">
                                        <p:cTn id="16" dur="2500"/>
                                        <p:tgtEl>
                                          <p:spTgt spid="88"/>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445025"/>
            <a:ext cx="8520600" cy="613200"/>
          </a:xfrm>
          <a:prstGeom prst="rect">
            <a:avLst/>
          </a:prstGeom>
        </p:spPr>
        <p:txBody>
          <a:bodyPr wrap="square" lIns="91425" tIns="91425" rIns="91425" bIns="91425" anchor="t" anchorCtr="0">
            <a:noAutofit/>
          </a:bodyPr>
          <a:lstStyle/>
          <a:p>
            <a:pPr marL="0" lvl="0" indent="0" algn="ctr">
              <a:spcBef>
                <a:spcPts val="0"/>
              </a:spcBef>
              <a:spcAft>
                <a:spcPts val="0"/>
              </a:spcAft>
              <a:buNone/>
            </a:pPr>
            <a:r>
              <a:rPr lang="en" sz="3600">
                <a:solidFill>
                  <a:srgbClr val="FFFFFF"/>
                </a:solidFill>
                <a:latin typeface="Indie Flower"/>
                <a:ea typeface="Indie Flower"/>
                <a:cs typeface="Indie Flower"/>
                <a:sym typeface="Indie Flower"/>
              </a:rPr>
              <a:t>Things We Would Change</a:t>
            </a:r>
            <a:endParaRPr sz="3600">
              <a:solidFill>
                <a:srgbClr val="FFFFFF"/>
              </a:solidFill>
              <a:latin typeface="Indie Flower"/>
              <a:ea typeface="Indie Flower"/>
              <a:cs typeface="Indie Flower"/>
              <a:sym typeface="Indie Flower"/>
            </a:endParaRPr>
          </a:p>
        </p:txBody>
      </p:sp>
      <p:sp>
        <p:nvSpPr>
          <p:cNvPr id="94" name="Shape 94"/>
          <p:cNvSpPr txBox="1">
            <a:spLocks noGrp="1"/>
          </p:cNvSpPr>
          <p:nvPr>
            <p:ph type="body" idx="1"/>
          </p:nvPr>
        </p:nvSpPr>
        <p:spPr>
          <a:xfrm>
            <a:off x="471900" y="1919075"/>
            <a:ext cx="8401500" cy="2710200"/>
          </a:xfrm>
          <a:prstGeom prst="rect">
            <a:avLst/>
          </a:prstGeom>
        </p:spPr>
        <p:txBody>
          <a:bodyPr wrap="square" lIns="91425" tIns="91425" rIns="91425" bIns="91425" anchor="t" anchorCtr="0">
            <a:noAutofit/>
          </a:bodyPr>
          <a:lstStyle/>
          <a:p>
            <a:pPr marL="457200" lvl="0" indent="-342900" rtl="0">
              <a:spcBef>
                <a:spcPts val="0"/>
              </a:spcBef>
              <a:spcAft>
                <a:spcPts val="0"/>
              </a:spcAft>
              <a:buClr>
                <a:srgbClr val="00FFFF"/>
              </a:buClr>
              <a:buSzPts val="1800"/>
              <a:buFont typeface="Indie Flower"/>
              <a:buChar char="●"/>
            </a:pPr>
            <a:r>
              <a:rPr lang="en" sz="1800">
                <a:solidFill>
                  <a:srgbClr val="00FFFF"/>
                </a:solidFill>
                <a:latin typeface="Indie Flower"/>
                <a:ea typeface="Indie Flower"/>
                <a:cs typeface="Indie Flower"/>
                <a:sym typeface="Indie Flower"/>
              </a:rPr>
              <a:t>Find a way to clarify who wants their box for sure. The food from the unwanted boxes could be distributed into the boxes actually going to students so that they would have more food and we would not waste any. </a:t>
            </a:r>
            <a:endParaRPr sz="1800">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sz="1800">
                <a:solidFill>
                  <a:srgbClr val="00FFFF"/>
                </a:solidFill>
                <a:latin typeface="Indie Flower"/>
                <a:ea typeface="Indie Flower"/>
                <a:cs typeface="Indie Flower"/>
                <a:sym typeface="Indie Flower"/>
              </a:rPr>
              <a:t>Some kids lied just to get ¨free food¨</a:t>
            </a:r>
            <a:endParaRPr sz="1800">
              <a:solidFill>
                <a:srgbClr val="00FFFF"/>
              </a:solidFill>
              <a:latin typeface="Indie Flower"/>
              <a:ea typeface="Indie Flower"/>
              <a:cs typeface="Indie Flower"/>
              <a:sym typeface="Indie Flower"/>
            </a:endParaRPr>
          </a:p>
          <a:p>
            <a:pPr marL="457200" lvl="0" indent="-342900" rtl="0">
              <a:spcBef>
                <a:spcPts val="0"/>
              </a:spcBef>
              <a:spcAft>
                <a:spcPts val="0"/>
              </a:spcAft>
              <a:buClr>
                <a:srgbClr val="00FFFF"/>
              </a:buClr>
              <a:buSzPts val="1800"/>
              <a:buFont typeface="Indie Flower"/>
              <a:buChar char="●"/>
            </a:pPr>
            <a:r>
              <a:rPr lang="en" sz="1800">
                <a:solidFill>
                  <a:srgbClr val="00FFFF"/>
                </a:solidFill>
                <a:latin typeface="Indie Flower"/>
                <a:ea typeface="Indie Flower"/>
                <a:cs typeface="Indie Flower"/>
                <a:sym typeface="Indie Flower"/>
              </a:rPr>
              <a:t>We wish we could have found a way to keep all of the classes engaged in the competition(bored)</a:t>
            </a:r>
            <a:endParaRPr sz="1800">
              <a:solidFill>
                <a:srgbClr val="00FFFF"/>
              </a:solidFill>
              <a:latin typeface="Indie Flower"/>
              <a:ea typeface="Indie Flower"/>
              <a:cs typeface="Indie Flower"/>
              <a:sym typeface="Indie Flower"/>
            </a:endParaRPr>
          </a:p>
          <a:p>
            <a:pPr marL="0" lvl="0" indent="0">
              <a:spcBef>
                <a:spcPts val="1600"/>
              </a:spcBef>
              <a:spcAft>
                <a:spcPts val="1600"/>
              </a:spcAft>
              <a:buNone/>
            </a:pPr>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93"/>
                                        </p:tgtEl>
                                        <p:attrNameLst>
                                          <p:attrName>style.visibility</p:attrName>
                                        </p:attrNameLst>
                                      </p:cBhvr>
                                      <p:to>
                                        <p:strVal val="visible"/>
                                      </p:to>
                                    </p:set>
                                    <p:anim calcmode="lin" valueType="num">
                                      <p:cBhvr additive="base">
                                        <p:cTn id="7" dur="2500"/>
                                        <p:tgtEl>
                                          <p:spTgt spid="93"/>
                                        </p:tgtEl>
                                        <p:attrNameLst>
                                          <p:attrName>ppt_y</p:attrName>
                                        </p:attrNameLst>
                                      </p:cBhvr>
                                      <p:tavLst>
                                        <p:tav tm="0">
                                          <p:val>
                                            <p:strVal val="#ppt_y-1"/>
                                          </p:val>
                                        </p:tav>
                                        <p:tav tm="100000">
                                          <p:val>
                                            <p:strVal val="#ppt_y"/>
                                          </p:val>
                                        </p:tav>
                                      </p:tavLst>
                                    </p:anim>
                                  </p:childTnLst>
                                </p:cTn>
                              </p:par>
                            </p:childTnLst>
                          </p:cTn>
                        </p:par>
                        <p:par>
                          <p:cTn id="8" fill="hold">
                            <p:stCondLst>
                              <p:cond delay="2500"/>
                            </p:stCondLst>
                            <p:childTnLst>
                              <p:par>
                                <p:cTn id="9" presetID="2" presetClass="entr" presetSubtype="4" fill="hold" nodeType="afterEffect">
                                  <p:stCondLst>
                                    <p:cond delay="0"/>
                                  </p:stCondLst>
                                  <p:childTnLst>
                                    <p:set>
                                      <p:cBhvr>
                                        <p:cTn id="10" dur="1" fill="hold">
                                          <p:stCondLst>
                                            <p:cond delay="0"/>
                                          </p:stCondLst>
                                        </p:cTn>
                                        <p:tgtEl>
                                          <p:spTgt spid="94"/>
                                        </p:tgtEl>
                                        <p:attrNameLst>
                                          <p:attrName>style.visibility</p:attrName>
                                        </p:attrNameLst>
                                      </p:cBhvr>
                                      <p:to>
                                        <p:strVal val="visible"/>
                                      </p:to>
                                    </p:set>
                                    <p:anim calcmode="lin" valueType="num">
                                      <p:cBhvr additive="base">
                                        <p:cTn id="11" dur="2500"/>
                                        <p:tgtEl>
                                          <p:spTgt spid="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11700" y="445025"/>
            <a:ext cx="8520600" cy="613200"/>
          </a:xfrm>
          <a:prstGeom prst="rect">
            <a:avLst/>
          </a:prstGeom>
        </p:spPr>
        <p:txBody>
          <a:bodyPr wrap="square" lIns="91425" tIns="91425" rIns="91425" bIns="91425" anchor="t" anchorCtr="0">
            <a:noAutofit/>
          </a:bodyPr>
          <a:lstStyle/>
          <a:p>
            <a:pPr marL="0" lvl="0" indent="0" algn="ctr">
              <a:spcBef>
                <a:spcPts val="0"/>
              </a:spcBef>
              <a:spcAft>
                <a:spcPts val="0"/>
              </a:spcAft>
              <a:buNone/>
            </a:pPr>
            <a:r>
              <a:rPr lang="en" sz="4800">
                <a:solidFill>
                  <a:srgbClr val="FFFFFF"/>
                </a:solidFill>
                <a:latin typeface="Indie Flower"/>
                <a:ea typeface="Indie Flower"/>
                <a:cs typeface="Indie Flower"/>
                <a:sym typeface="Indie Flower"/>
              </a:rPr>
              <a:t>Overall</a:t>
            </a:r>
            <a:endParaRPr sz="4800">
              <a:solidFill>
                <a:srgbClr val="FFFFFF"/>
              </a:solidFill>
              <a:latin typeface="Indie Flower"/>
              <a:ea typeface="Indie Flower"/>
              <a:cs typeface="Indie Flower"/>
              <a:sym typeface="Indie Flower"/>
            </a:endParaRPr>
          </a:p>
        </p:txBody>
      </p:sp>
      <p:sp>
        <p:nvSpPr>
          <p:cNvPr id="100" name="Shape 100"/>
          <p:cNvSpPr txBox="1">
            <a:spLocks noGrp="1"/>
          </p:cNvSpPr>
          <p:nvPr>
            <p:ph type="body" idx="1"/>
          </p:nvPr>
        </p:nvSpPr>
        <p:spPr>
          <a:xfrm>
            <a:off x="471900" y="1919075"/>
            <a:ext cx="8222100" cy="2710200"/>
          </a:xfrm>
          <a:prstGeom prst="rect">
            <a:avLst/>
          </a:prstGeom>
        </p:spPr>
        <p:txBody>
          <a:bodyPr wrap="square" lIns="91425" tIns="91425" rIns="91425" bIns="91425" anchor="t" anchorCtr="0">
            <a:noAutofit/>
          </a:bodyPr>
          <a:lstStyle/>
          <a:p>
            <a:pPr marL="0" lvl="0" indent="457200">
              <a:spcBef>
                <a:spcPts val="0"/>
              </a:spcBef>
              <a:spcAft>
                <a:spcPts val="1600"/>
              </a:spcAft>
              <a:buNone/>
            </a:pPr>
            <a:r>
              <a:rPr lang="en" sz="1800">
                <a:solidFill>
                  <a:srgbClr val="00FFFF"/>
                </a:solidFill>
                <a:latin typeface="Indie Flower"/>
                <a:ea typeface="Indie Flower"/>
                <a:cs typeface="Indie Flower"/>
                <a:sym typeface="Indie Flower"/>
              </a:rPr>
              <a:t>The food drive went pretty well since it was the first time that students have ran one. We collected a lot more food than expected, made it fun for all of the classes, and successfully helped students in need. Maybe in the upcoming years, the students will be willing to continue the food drive for students who might need it over breaks and hopefully students will be even more willing to donate for the kids around them. </a:t>
            </a:r>
            <a:endParaRPr sz="1800">
              <a:solidFill>
                <a:srgbClr val="00FFFF"/>
              </a:solidFill>
              <a:latin typeface="Indie Flower"/>
              <a:ea typeface="Indie Flower"/>
              <a:cs typeface="Indie Flower"/>
              <a:sym typeface="Indie Flower"/>
            </a:endParaRPr>
          </a:p>
        </p:txBody>
      </p:sp>
    </p:spTree>
  </p:cSld>
  <p:clrMapOvr>
    <a:masterClrMapping/>
  </p:clrMapOvr>
  <mc:AlternateContent xmlns:mc="http://schemas.openxmlformats.org/markup-compatibility/2006" xmlns:p14="http://schemas.microsoft.com/office/powerpoint/2010/main">
    <mc:Choice Requires="p14">
      <p:transition>
        <p14:flip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2500"/>
                                        <p:tgtEl>
                                          <p:spTgt spid="100"/>
                                        </p:tgtEl>
                                        <p:attrNameLst>
                                          <p:attrName>ppt_w</p:attrName>
                                        </p:attrNameLst>
                                      </p:cBhvr>
                                      <p:tavLst>
                                        <p:tav tm="0">
                                          <p:val>
                                            <p:strVal val="0"/>
                                          </p:val>
                                        </p:tav>
                                        <p:tav tm="100000">
                                          <p:val>
                                            <p:strVal val="#ppt_w"/>
                                          </p:val>
                                        </p:tav>
                                      </p:tavLst>
                                    </p:anim>
                                    <p:anim calcmode="lin" valueType="num">
                                      <p:cBhvr additive="base">
                                        <p:cTn id="8" dur="2500"/>
                                        <p:tgtEl>
                                          <p:spTgt spid="10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367</Words>
  <Application>Microsoft Office PowerPoint</Application>
  <PresentationFormat>On-screen Show (16:9)</PresentationFormat>
  <Paragraphs>41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Old Standard TT</vt:lpstr>
      <vt:lpstr>Indie Flower</vt:lpstr>
      <vt:lpstr>Arial</vt:lpstr>
      <vt:lpstr>Paperback</vt:lpstr>
      <vt:lpstr>Food Drive </vt:lpstr>
      <vt:lpstr>Explain how our group could make it a possibility for students on free and reduced lunch to obtain access to food over Spring Break</vt:lpstr>
      <vt:lpstr>Approach  </vt:lpstr>
      <vt:lpstr>Outcome </vt:lpstr>
      <vt:lpstr>Pros &amp; Cons </vt:lpstr>
      <vt:lpstr>Things We Would Change</vt:lpstr>
      <vt:lpstr>Overall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Drive</dc:title>
  <dc:creator>Laura Hedegard</dc:creator>
  <cp:lastModifiedBy>Laura Hedegard</cp:lastModifiedBy>
  <cp:revision>2</cp:revision>
  <dcterms:modified xsi:type="dcterms:W3CDTF">2019-07-17T18:56:10Z</dcterms:modified>
</cp:coreProperties>
</file>