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8" r:id="rId9"/>
    <p:sldId id="266" r:id="rId10"/>
    <p:sldId id="267" r:id="rId11"/>
    <p:sldId id="271" r:id="rId12"/>
    <p:sldId id="286" r:id="rId13"/>
    <p:sldId id="272" r:id="rId14"/>
    <p:sldId id="263" r:id="rId15"/>
    <p:sldId id="274" r:id="rId16"/>
    <p:sldId id="265" r:id="rId17"/>
    <p:sldId id="273" r:id="rId18"/>
    <p:sldId id="280" r:id="rId19"/>
    <p:sldId id="264" r:id="rId20"/>
    <p:sldId id="276" r:id="rId21"/>
    <p:sldId id="281" r:id="rId22"/>
    <p:sldId id="287" r:id="rId23"/>
    <p:sldId id="282" r:id="rId24"/>
    <p:sldId id="288" r:id="rId25"/>
    <p:sldId id="284" r:id="rId26"/>
    <p:sldId id="289" r:id="rId27"/>
    <p:sldId id="277" r:id="rId28"/>
    <p:sldId id="278" r:id="rId29"/>
    <p:sldId id="285" r:id="rId3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6BE8E-1309-4F68-A2F0-E51E81621ED2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D5E9B-80C6-43EA-B7AC-FE5C8CC4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77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54FD-D030-4F2B-9A68-C4DDB61B75A2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3E674-26BB-469C-B8F0-24B5B55F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Go over each skill with students, expanding on each a little.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983B35-FE3F-44D9-9A36-C552EB251A8D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Go over each skill with students, expanding on each a little.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983B35-FE3F-44D9-9A36-C552EB251A8D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9606DBA-A843-4BA2-B536-2510C24B150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DA2498C-20BA-4DB2-A06B-A39FA86AD2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6v8OPX4p1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4630098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Essential Question: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How can I give back to my school and community over the course of the year?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58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Four Essential Skills: 4 Corners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Integrating Sources Into Texts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Analyzing an Academic Task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Purpose-Driven Reading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Focused Note-Taking</a:t>
            </a:r>
            <a:endParaRPr lang="en-US" dirty="0"/>
          </a:p>
        </p:txBody>
      </p:sp>
      <p:sp>
        <p:nvSpPr>
          <p:cNvPr id="2052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Essential Skill 1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20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Essential Skill 2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24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Essential Skill 3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Essential Skill 4</a:t>
            </a:r>
          </a:p>
        </p:txBody>
      </p:sp>
    </p:spTree>
    <p:extLst>
      <p:ext uri="{BB962C8B-B14F-4D97-AF65-F5344CB8AC3E}">
        <p14:creationId xmlns:p14="http://schemas.microsoft.com/office/powerpoint/2010/main" val="1999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Analysis: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843790"/>
            <a:ext cx="7543800" cy="4191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45 minute timed-write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Self-Assess your timed-write &amp; write comments to support your score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50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Endless Ripple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2"/>
              </a:rPr>
              <a:t>https://www.youtube.com/watch?v=s6v8OPX4p1A</a:t>
            </a:r>
            <a:r>
              <a:rPr lang="en-US" u="sng"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99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Stand-Share-Sit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Stand </a:t>
            </a:r>
            <a:r>
              <a:rPr lang="en-US" sz="3600" dirty="0" smtClean="0"/>
              <a:t>up in your table groups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Share</a:t>
            </a:r>
            <a:r>
              <a:rPr lang="en-US" sz="3600" dirty="0" smtClean="0"/>
              <a:t> the argument that you made in your timed-write with your group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Sit </a:t>
            </a:r>
            <a:r>
              <a:rPr lang="en-US" sz="3600" dirty="0" smtClean="0"/>
              <a:t>after you share, but listen carefully to other members of your group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6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Learning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Service learning </a:t>
            </a:r>
            <a:r>
              <a:rPr lang="en-US" dirty="0"/>
              <a:t>is a teaching method that combines meaningful service to the community with curriculum-based learning.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improve their academic skills by applying what they learn in school to the real world; they then reflect on their experience to reinforce the link between their service and their learning.</a:t>
            </a:r>
          </a:p>
        </p:txBody>
      </p:sp>
    </p:spTree>
    <p:extLst>
      <p:ext uri="{BB962C8B-B14F-4D97-AF65-F5344CB8AC3E}">
        <p14:creationId xmlns:p14="http://schemas.microsoft.com/office/powerpoint/2010/main" val="38183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			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Service learning should be required for high school graduation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18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Service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Service learning </a:t>
            </a:r>
            <a:r>
              <a:rPr lang="en-US" dirty="0"/>
              <a:t>must include preparation, </a:t>
            </a:r>
            <a:r>
              <a:rPr lang="en-US" dirty="0" smtClean="0"/>
              <a:t>action, </a:t>
            </a:r>
            <a:r>
              <a:rPr lang="en-US" dirty="0"/>
              <a:t>and reflection.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tudents work with their </a:t>
            </a:r>
            <a:r>
              <a:rPr lang="en-US" dirty="0"/>
              <a:t>teachers and members of the community to identify key issues that impact the </a:t>
            </a:r>
            <a:r>
              <a:rPr lang="en-US" dirty="0" smtClean="0"/>
              <a:t>community.</a:t>
            </a:r>
          </a:p>
          <a:p>
            <a:r>
              <a:rPr lang="en-US" dirty="0" smtClean="0"/>
              <a:t>Students </a:t>
            </a:r>
            <a:r>
              <a:rPr lang="en-US" dirty="0"/>
              <a:t>select a type of action and plan their actual project.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take action by actually embarking on the task that they have designed through direct service, indirect </a:t>
            </a:r>
            <a:r>
              <a:rPr lang="en-US" dirty="0" smtClean="0"/>
              <a:t>service, </a:t>
            </a:r>
            <a:r>
              <a:rPr lang="en-US" dirty="0"/>
              <a:t>and advocacy. </a:t>
            </a:r>
            <a:endParaRPr lang="en-US" dirty="0" smtClean="0"/>
          </a:p>
          <a:p>
            <a:r>
              <a:rPr lang="en-US" dirty="0" smtClean="0"/>
              <a:t>Finally</a:t>
            </a:r>
            <a:r>
              <a:rPr lang="en-US" dirty="0"/>
              <a:t>, students reflect on their experience reviewing what they have learned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service learning did become a graduation requirement, what topic/issue/cause would I focus on in order to ensure engagement, ownership, and positive change?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90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Groups of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problems in our community and school and write a list of possible areas of need</a:t>
            </a:r>
          </a:p>
          <a:p>
            <a:endParaRPr lang="en-US" dirty="0"/>
          </a:p>
          <a:p>
            <a:r>
              <a:rPr lang="en-US" dirty="0" smtClean="0"/>
              <a:t>Be prepared to share with the class…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Service Learning Projects: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groups of 4, look over Suggestions for Service Learning Projects</a:t>
            </a:r>
          </a:p>
          <a:p>
            <a:r>
              <a:rPr lang="en-US" sz="3200" dirty="0" smtClean="0"/>
              <a:t>Each group member read through a page and analyze the quality, value and impact of the various projects described</a:t>
            </a:r>
          </a:p>
          <a:p>
            <a:r>
              <a:rPr lang="en-US" sz="3200" dirty="0" smtClean="0"/>
              <a:t>Share your findings with your group</a:t>
            </a:r>
          </a:p>
        </p:txBody>
      </p:sp>
    </p:spTree>
    <p:extLst>
      <p:ext uri="{BB962C8B-B14F-4D97-AF65-F5344CB8AC3E}">
        <p14:creationId xmlns:p14="http://schemas.microsoft.com/office/powerpoint/2010/main" val="414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“Two Kinds of People”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the poem and write in the margins to clarify the author’s definition of the two types of people</a:t>
            </a:r>
          </a:p>
          <a:p>
            <a:pPr marL="6400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Identify the author’s definitions of “lifter” and “leaner”</a:t>
            </a:r>
          </a:p>
          <a:p>
            <a:pPr lvl="1"/>
            <a:r>
              <a:rPr lang="en-US" dirty="0" smtClean="0"/>
              <a:t>Write in the margins to clarify traits of a “lifter” and “leaner”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vimeo.com/46300983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Think of ways you can give back, which connect to your own deeper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topic </a:t>
            </a:r>
            <a:r>
              <a:rPr lang="en-US" dirty="0"/>
              <a:t>that you would like to explore as possible service learning </a:t>
            </a:r>
            <a:r>
              <a:rPr lang="en-US" dirty="0" smtClean="0"/>
              <a:t>projects</a:t>
            </a:r>
          </a:p>
          <a:p>
            <a:endParaRPr lang="en-US" dirty="0"/>
          </a:p>
          <a:p>
            <a:r>
              <a:rPr lang="en-US" dirty="0" smtClean="0"/>
              <a:t>Share with your group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four: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poster which is one area of need in our community. </a:t>
            </a:r>
          </a:p>
          <a:p>
            <a:r>
              <a:rPr lang="en-US" dirty="0" smtClean="0"/>
              <a:t>In your group, brainstorm possible ways to help this group of people, and write them down.</a:t>
            </a:r>
          </a:p>
          <a:p>
            <a:r>
              <a:rPr lang="en-US" dirty="0" smtClean="0"/>
              <a:t>You will have two minutes at each station to add ideas. </a:t>
            </a:r>
          </a:p>
        </p:txBody>
      </p:sp>
    </p:spTree>
    <p:extLst>
      <p:ext uri="{BB962C8B-B14F-4D97-AF65-F5344CB8AC3E}">
        <p14:creationId xmlns:p14="http://schemas.microsoft.com/office/powerpoint/2010/main" val="3161939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Learning Carousel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  <a:p>
            <a:r>
              <a:rPr lang="en-US" dirty="0" smtClean="0"/>
              <a:t>Do a carousel walk looking at the class’ ideas</a:t>
            </a:r>
          </a:p>
          <a:p>
            <a:endParaRPr lang="en-US" dirty="0"/>
          </a:p>
          <a:p>
            <a:r>
              <a:rPr lang="en-US" dirty="0" smtClean="0"/>
              <a:t>Put your name on the one you want to work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your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work on a project individually, or you may work in groups of four.  </a:t>
            </a:r>
          </a:p>
          <a:p>
            <a:r>
              <a:rPr lang="en-US" dirty="0" smtClean="0"/>
              <a:t>Once you have decided on a group and who you are working with, please complete the organization worksheet attached.</a:t>
            </a:r>
          </a:p>
        </p:txBody>
      </p:sp>
    </p:spTree>
    <p:extLst>
      <p:ext uri="{BB962C8B-B14F-4D97-AF65-F5344CB8AC3E}">
        <p14:creationId xmlns:p14="http://schemas.microsoft.com/office/powerpoint/2010/main" val="2204430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you have narrowed down your topic, you need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Come up with the following:</a:t>
            </a:r>
          </a:p>
          <a:p>
            <a:pPr lvl="1"/>
            <a:r>
              <a:rPr lang="en-US" sz="3200" dirty="0" smtClean="0"/>
              <a:t>Topic</a:t>
            </a:r>
          </a:p>
          <a:p>
            <a:pPr lvl="1"/>
            <a:r>
              <a:rPr lang="en-US" sz="3200" dirty="0" smtClean="0"/>
              <a:t>Essential Question</a:t>
            </a:r>
          </a:p>
          <a:p>
            <a:pPr lvl="1"/>
            <a:r>
              <a:rPr lang="en-US" sz="3200" dirty="0" smtClean="0"/>
              <a:t>Possible Community Service Action or Culminating Project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on planning sheet.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001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Learning Project Proposal Form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form</a:t>
            </a:r>
          </a:p>
          <a:p>
            <a:r>
              <a:rPr lang="en-US" dirty="0" smtClean="0"/>
              <a:t>identify </a:t>
            </a:r>
            <a:r>
              <a:rPr lang="en-US" dirty="0"/>
              <a:t>a general category that the topic of their project falls under. </a:t>
            </a:r>
          </a:p>
        </p:txBody>
      </p:sp>
    </p:spTree>
    <p:extLst>
      <p:ext uri="{BB962C8B-B14F-4D97-AF65-F5344CB8AC3E}">
        <p14:creationId xmlns:p14="http://schemas.microsoft.com/office/powerpoint/2010/main" val="11351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</a:t>
            </a:r>
            <a:r>
              <a:rPr lang="en-US" dirty="0"/>
              <a:t>the Essential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first step in the research process is the creation of an Essential Question to help direct your research.</a:t>
            </a:r>
          </a:p>
          <a:p>
            <a:r>
              <a:rPr lang="en-US" dirty="0"/>
              <a:t> </a:t>
            </a:r>
            <a:r>
              <a:rPr lang="en-US" dirty="0" smtClean="0"/>
              <a:t>Good </a:t>
            </a:r>
            <a:r>
              <a:rPr lang="en-US" dirty="0"/>
              <a:t>Essential Questions require you to do four or more of the following:</a:t>
            </a:r>
          </a:p>
          <a:p>
            <a:r>
              <a:rPr lang="en-US" dirty="0" smtClean="0"/>
              <a:t>Develop  </a:t>
            </a:r>
            <a:r>
              <a:rPr lang="en-US" dirty="0"/>
              <a:t>a plan or course of action</a:t>
            </a:r>
          </a:p>
          <a:p>
            <a:r>
              <a:rPr lang="en-US" dirty="0" smtClean="0"/>
              <a:t>Make </a:t>
            </a:r>
            <a:r>
              <a:rPr lang="en-US" dirty="0"/>
              <a:t>a decision</a:t>
            </a:r>
          </a:p>
          <a:p>
            <a:r>
              <a:rPr lang="en-US" dirty="0" smtClean="0"/>
              <a:t>Consult </a:t>
            </a:r>
            <a:r>
              <a:rPr lang="en-US" dirty="0"/>
              <a:t>multiple sources, both primary and secondary</a:t>
            </a:r>
          </a:p>
          <a:p>
            <a:r>
              <a:rPr lang="en-US" dirty="0" smtClean="0"/>
              <a:t>Synthesize </a:t>
            </a:r>
            <a:r>
              <a:rPr lang="en-US" dirty="0"/>
              <a:t>information in order to develop an answer</a:t>
            </a:r>
          </a:p>
          <a:p>
            <a:r>
              <a:rPr lang="en-US" dirty="0" smtClean="0"/>
              <a:t>Develop </a:t>
            </a:r>
            <a:r>
              <a:rPr lang="en-US" dirty="0"/>
              <a:t>an answer that is controversial, arguable, or open to interpretation</a:t>
            </a:r>
          </a:p>
          <a:p>
            <a:r>
              <a:rPr lang="en-US" dirty="0" smtClean="0"/>
              <a:t>Construct </a:t>
            </a:r>
            <a:r>
              <a:rPr lang="en-US" dirty="0"/>
              <a:t>an answer that doesn’t exist </a:t>
            </a:r>
            <a:r>
              <a:rPr lang="en-US" dirty="0" smtClean="0"/>
              <a:t>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Service Learning Proposal and the notes on it</a:t>
            </a:r>
          </a:p>
          <a:p>
            <a:r>
              <a:rPr lang="en-US" dirty="0" smtClean="0"/>
              <a:t>What do you need to research in order to know the need?  And to provide a solution to the problem?</a:t>
            </a:r>
          </a:p>
          <a:p>
            <a:r>
              <a:rPr lang="en-US" dirty="0" smtClean="0"/>
              <a:t>What are the </a:t>
            </a:r>
            <a:r>
              <a:rPr lang="en-US" smtClean="0"/>
              <a:t>next steps?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9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“Us and Them”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the Text</a:t>
            </a:r>
          </a:p>
          <a:p>
            <a:r>
              <a:rPr lang="en-US" dirty="0" smtClean="0"/>
              <a:t>Based on the title, author and reading the 1</a:t>
            </a:r>
            <a:r>
              <a:rPr lang="en-US" baseline="30000" dirty="0" smtClean="0"/>
              <a:t>st</a:t>
            </a:r>
            <a:r>
              <a:rPr lang="en-US" dirty="0" smtClean="0"/>
              <a:t> and last paragraphs, what do you think the article will be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“Us and Them”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the article one time to identify characters that demonstrate characteristics of either lifters or leaners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1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“Us and Them”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Highlight lifters with one highlighter color (yellow) and leaners with another (pink)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6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“Us and Them”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Reread the text more deeply and write in the margins why certain attributes demonstrate the character being either a lifter or a leaner</a:t>
            </a:r>
          </a:p>
          <a:p>
            <a:endParaRPr lang="en-US" dirty="0"/>
          </a:p>
          <a:p>
            <a:r>
              <a:rPr lang="en-US" dirty="0" smtClean="0"/>
              <a:t>Then come up with a higher level question for a Socratic seminar on “Two Kinds of People” and “Us and Them”</a:t>
            </a:r>
          </a:p>
          <a:p>
            <a:endParaRPr lang="en-US" dirty="0"/>
          </a:p>
          <a:p>
            <a:r>
              <a:rPr lang="en-US" dirty="0" smtClean="0"/>
              <a:t>Student leader?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Seminar: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Be prepared to participate; quality is diminished when participants don’t prepare or don’t speak at all</a:t>
            </a:r>
          </a:p>
          <a:p>
            <a:r>
              <a:rPr lang="en-US" sz="2800" dirty="0" smtClean="0"/>
              <a:t>When appropriate, refer to the text</a:t>
            </a:r>
          </a:p>
          <a:p>
            <a:r>
              <a:rPr lang="en-US" sz="2800" dirty="0" smtClean="0"/>
              <a:t>Ask for clarification when you’re confused</a:t>
            </a:r>
          </a:p>
          <a:p>
            <a:r>
              <a:rPr lang="en-US" sz="2800" dirty="0" smtClean="0"/>
              <a:t>Take turns speaking instead of raising hands</a:t>
            </a:r>
          </a:p>
          <a:p>
            <a:r>
              <a:rPr lang="en-US" sz="2800" dirty="0" smtClean="0"/>
              <a:t>Listen carefully and actively</a:t>
            </a:r>
          </a:p>
          <a:p>
            <a:r>
              <a:rPr lang="en-US" sz="2800" dirty="0" smtClean="0"/>
              <a:t>Show respect for differing ideas, thoughts and values</a:t>
            </a:r>
          </a:p>
          <a:p>
            <a:r>
              <a:rPr lang="en-US" sz="2800" dirty="0" smtClean="0"/>
              <a:t>Give evidence and examples to support your responses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843790"/>
            <a:ext cx="7543800" cy="4191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1. What is your overall understanding of the topic?</a:t>
            </a:r>
          </a:p>
          <a:p>
            <a:endParaRPr lang="en-US" sz="3600" dirty="0"/>
          </a:p>
          <a:p>
            <a:r>
              <a:rPr lang="en-US" sz="3600" dirty="0" smtClean="0"/>
              <a:t>2. What did we do well as a class?</a:t>
            </a:r>
          </a:p>
          <a:p>
            <a:endParaRPr lang="en-US" sz="3600" dirty="0"/>
          </a:p>
          <a:p>
            <a:r>
              <a:rPr lang="en-US" sz="3600" dirty="0" smtClean="0"/>
              <a:t>3. What can we work 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44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Four Essential Skills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Integrating Sources Into Texts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Analyzing an Academic Task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Purpose-Driven Reading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Focused Note-Taking</a:t>
            </a:r>
            <a:endParaRPr lang="en-US" dirty="0"/>
          </a:p>
        </p:txBody>
      </p:sp>
      <p:sp>
        <p:nvSpPr>
          <p:cNvPr id="2052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Essential Skill 1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20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Essential Skill 2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24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Essential Skill 3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Essential Skill 4</a:t>
            </a:r>
          </a:p>
        </p:txBody>
      </p:sp>
    </p:spTree>
    <p:extLst>
      <p:ext uri="{BB962C8B-B14F-4D97-AF65-F5344CB8AC3E}">
        <p14:creationId xmlns:p14="http://schemas.microsoft.com/office/powerpoint/2010/main" val="38245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45132</TotalTime>
  <Words>1011</Words>
  <Application>Microsoft Office PowerPoint</Application>
  <PresentationFormat>On-screen Show (4:3)</PresentationFormat>
  <Paragraphs>143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Verve</vt:lpstr>
      <vt:lpstr>Essential Question:</vt:lpstr>
      <vt:lpstr>“Two Kinds of People”</vt:lpstr>
      <vt:lpstr>“Us and Them”</vt:lpstr>
      <vt:lpstr>“Us and Them”</vt:lpstr>
      <vt:lpstr>“Us and Them”</vt:lpstr>
      <vt:lpstr>“Us and Them”</vt:lpstr>
      <vt:lpstr>During the Seminar:</vt:lpstr>
      <vt:lpstr>Reflection:</vt:lpstr>
      <vt:lpstr> Four Essential Skills </vt:lpstr>
      <vt:lpstr> Four Essential Skills: 4 Corners </vt:lpstr>
      <vt:lpstr>Prompt Analysis:</vt:lpstr>
      <vt:lpstr>The Endless Ripple</vt:lpstr>
      <vt:lpstr>Stand-Share-Sit</vt:lpstr>
      <vt:lpstr>Service Learning Definition</vt:lpstr>
      <vt:lpstr>Agree   Disagree</vt:lpstr>
      <vt:lpstr>Components of Service Learning</vt:lpstr>
      <vt:lpstr>Essential Question:</vt:lpstr>
      <vt:lpstr>In Groups of 4:</vt:lpstr>
      <vt:lpstr>Suggestions for Service Learning Projects:</vt:lpstr>
      <vt:lpstr>PowerPoint Presentation</vt:lpstr>
      <vt:lpstr>PowerPoint Presentation</vt:lpstr>
      <vt:lpstr>Groups of four:</vt:lpstr>
      <vt:lpstr>Service Learning Carousel</vt:lpstr>
      <vt:lpstr>Picking your topic</vt:lpstr>
      <vt:lpstr>Once you have narrowed down your topic, you need to:</vt:lpstr>
      <vt:lpstr>Work on planning sheet. </vt:lpstr>
      <vt:lpstr>Service Learning Project Proposal Form </vt:lpstr>
      <vt:lpstr>Developing the Essential Question</vt:lpstr>
      <vt:lpstr>PowerPoint Presentation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Question:</dc:title>
  <dc:creator>EDUHSD</dc:creator>
  <cp:lastModifiedBy>Windows User</cp:lastModifiedBy>
  <cp:revision>22</cp:revision>
  <cp:lastPrinted>2018-01-10T21:45:29Z</cp:lastPrinted>
  <dcterms:created xsi:type="dcterms:W3CDTF">2016-10-31T15:38:22Z</dcterms:created>
  <dcterms:modified xsi:type="dcterms:W3CDTF">2018-01-10T21:59:02Z</dcterms:modified>
</cp:coreProperties>
</file>