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Raleway" panose="020B0604020202020204" charset="0"/>
      <p:regular r:id="rId10"/>
      <p:bold r:id="rId11"/>
      <p:italic r:id="rId12"/>
      <p:boldItalic r:id="rId13"/>
    </p:embeddedFont>
    <p:embeddedFont>
      <p:font typeface="Georgia" panose="02040502050405020303" pitchFamily="18" charset="0"/>
      <p:regular r:id="rId14"/>
      <p:bold r:id="rId15"/>
      <p:italic r:id="rId16"/>
      <p:boldItalic r:id="rId17"/>
    </p:embeddedFont>
    <p:embeddedFont>
      <p:font typeface="Source Sans Pro" panose="020B060402020202020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53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12.fntdata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viewProps" Target="viewProp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**FOR A COLLAB DAY LESSON: Leave off the last practice activity.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**FOR REGULAR DAY LESSON: Plan for the last practice activity.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c3798676e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3c3798676e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c3798676e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c3798676e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c3798676e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c3798676e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c3798676e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c3798676e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c3798676e_1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c3798676e_1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Discussion:  If you were assigned a five paragraph essay, and this was your thesis, how could you  claim in your body paragraphs?  (beginning struggle, middle separation and anxiety, end realization, lesson learned)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c3798676e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c3798676e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>
          <a:xfrm>
            <a:off x="480150" y="812050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Thesis Statements &amp; Topic Sentences</a:t>
            </a:r>
            <a:endParaRPr/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1800" y="2733400"/>
            <a:ext cx="2676738" cy="210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/>
        </p:nvSpPr>
        <p:spPr>
          <a:xfrm>
            <a:off x="609600" y="650925"/>
            <a:ext cx="8038500" cy="4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Introduction:</a:t>
            </a:r>
            <a:endParaRPr sz="16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One of the most challenging parts of adolescence is learning how to maintain a balanced, respectful relationship with one’s parents while developing a sense of independence. The 2003 Disney film, </a:t>
            </a:r>
            <a:r>
              <a:rPr lang="en" sz="1600" i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Finding Nemo</a:t>
            </a:r>
            <a:r>
              <a:rPr lang="en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, is a popular children’s movie that appeals to children and parents alike, due to its representation of a challenging relationship between a parent and a child. </a:t>
            </a:r>
            <a:r>
              <a:rPr lang="en" sz="1600" i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Finding Nemo</a:t>
            </a:r>
            <a:r>
              <a:rPr lang="en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 is a tale of an adventurous young clownfish, Nemo, who ends up in an aquarium after neglecting to listen to his protective father. His father, Marlin, meets a forgetful fish named Dory, and the two embark on a treacherous journey through the sea in order to reunite with Nemo. Nemo’s independent spirit clashes with his father’s overprotective ways; however, their feud becomes insignificant once they are separated and fear never seeing each other again. </a:t>
            </a:r>
            <a:r>
              <a:rPr lang="en" sz="1600">
                <a:solidFill>
                  <a:srgbClr val="FFFF00"/>
                </a:solidFill>
                <a:latin typeface="Georgia"/>
                <a:ea typeface="Georgia"/>
                <a:cs typeface="Georgia"/>
                <a:sym typeface="Georgia"/>
              </a:rPr>
              <a:t>Throughout the film, the most important message that shines through is the complicated relationship between a father and his growing son. = THESIS</a:t>
            </a:r>
            <a:endParaRPr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/>
        </p:nvSpPr>
        <p:spPr>
          <a:xfrm>
            <a:off x="387450" y="225050"/>
            <a:ext cx="8369100" cy="44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What is the purpose?</a:t>
            </a:r>
            <a:r>
              <a:rPr lang="en" sz="20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  A thesis statement addresses the writing prompt and tells readers what you are going to prove in your body paragraphs! </a:t>
            </a:r>
            <a:endParaRPr sz="2000">
              <a:solidFill>
                <a:srgbClr val="F3F3F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*</a:t>
            </a:r>
            <a:r>
              <a:rPr lang="en" sz="2000" u="sng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REMEMBER:  this is going to be the last sentence of your introduction!</a:t>
            </a:r>
            <a:endParaRPr sz="2000" u="sng">
              <a:solidFill>
                <a:srgbClr val="F3F3F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-----------------------------------------------------------------------------------------------------------------------------------------------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Essay prompt</a:t>
            </a:r>
            <a:r>
              <a:rPr lang="en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: What is the most important message or theme in the film </a:t>
            </a:r>
            <a:r>
              <a:rPr lang="en" sz="1800" i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Finding Nemo</a:t>
            </a:r>
            <a:r>
              <a:rPr lang="en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?</a:t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Georgia"/>
                <a:ea typeface="Georgia"/>
                <a:cs typeface="Georgia"/>
                <a:sym typeface="Georgia"/>
              </a:rPr>
              <a:t>Thesis: Throughout the film, the most important message that shines through is the complicated relationship between a father and his growing son.</a:t>
            </a:r>
            <a:endParaRPr sz="1800">
              <a:solidFill>
                <a:srgbClr val="FFFF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Essay Prompt:</a:t>
            </a:r>
            <a:r>
              <a:rPr lang="en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  What factors are responsible for the Beast’s transformation in </a:t>
            </a:r>
            <a:r>
              <a:rPr lang="en" sz="1800" i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Beauty and the Beast</a:t>
            </a:r>
            <a:r>
              <a:rPr lang="en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?</a:t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" sz="1800">
                <a:solidFill>
                  <a:srgbClr val="FFFF00"/>
                </a:solidFill>
                <a:latin typeface="Georgia"/>
                <a:ea typeface="Georgia"/>
                <a:cs typeface="Georgia"/>
                <a:sym typeface="Georgia"/>
              </a:rPr>
              <a:t>Thesis:  Belle is most responsible for the Beast’s transformation; his relationship with her taught him generosity and kindness.</a:t>
            </a:r>
            <a:endParaRPr sz="1800">
              <a:solidFill>
                <a:srgbClr val="FFFF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/>
        </p:nvSpPr>
        <p:spPr>
          <a:xfrm>
            <a:off x="247950" y="165025"/>
            <a:ext cx="8648100" cy="43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Effective Claims/Topic Sentences:</a:t>
            </a:r>
            <a:endParaRPr sz="1800">
              <a:solidFill>
                <a:srgbClr val="F3F3F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Georgia"/>
              <a:buChar char="●"/>
            </a:pPr>
            <a:r>
              <a:rPr lang="en" sz="18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Are arguable or debatable. </a:t>
            </a:r>
            <a:endParaRPr sz="1800">
              <a:solidFill>
                <a:srgbClr val="F3F3F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Georgia"/>
              <a:buChar char="●"/>
            </a:pPr>
            <a:r>
              <a:rPr lang="en" sz="18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ALWAYS relate to and support/prove your thesis.</a:t>
            </a:r>
            <a:endParaRPr sz="1800">
              <a:solidFill>
                <a:srgbClr val="F3F3F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Georgia"/>
              <a:buChar char="●"/>
            </a:pPr>
            <a:r>
              <a:rPr lang="en" sz="18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Do not summarize the literature or topic you are writing about. </a:t>
            </a:r>
            <a:endParaRPr sz="1800">
              <a:solidFill>
                <a:srgbClr val="F3F3F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Georgia"/>
              <a:buChar char="●"/>
            </a:pPr>
            <a:r>
              <a:rPr lang="en" sz="18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Are your own claims or original ideas. </a:t>
            </a:r>
            <a:endParaRPr sz="1800">
              <a:solidFill>
                <a:srgbClr val="F3F3F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3F3F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 u="sng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Examples: </a:t>
            </a:r>
            <a:endParaRPr sz="1800" i="1" u="sng">
              <a:solidFill>
                <a:srgbClr val="F3F3F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Georgia"/>
                <a:ea typeface="Georgia"/>
                <a:cs typeface="Georgia"/>
                <a:sym typeface="Georgia"/>
              </a:rPr>
              <a:t>Thesis:  Belle is most responsible for the Beast’s transformation; his relationship with her taught him generosity and kindness. </a:t>
            </a:r>
            <a:endParaRPr sz="1800">
              <a:solidFill>
                <a:srgbClr val="FFFF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800" i="1">
                <a:solidFill>
                  <a:srgbClr val="FFFF00"/>
                </a:solidFill>
                <a:latin typeface="Georgia"/>
                <a:ea typeface="Georgia"/>
                <a:cs typeface="Georgia"/>
                <a:sym typeface="Georgia"/>
              </a:rPr>
              <a:t>*This essay would have two body paragraphs.</a:t>
            </a:r>
            <a:r>
              <a:rPr lang="en" sz="1800">
                <a:solidFill>
                  <a:srgbClr val="FFFF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>
              <a:solidFill>
                <a:srgbClr val="F3F3F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3F3F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Ineffective Topic Sentence/Claim:  Belle is separated from her father when she tries to find him in the forest. </a:t>
            </a:r>
            <a:endParaRPr sz="1600">
              <a:solidFill>
                <a:srgbClr val="F3F3F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WHY is this ineffective?</a:t>
            </a:r>
            <a:endParaRPr sz="1600">
              <a:solidFill>
                <a:srgbClr val="F3F3F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F3F3F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Effective Topic Sentence/Claim:  The Beast learns to be generous once he witnesses the positive impact of Belle’s selflessness towards others in the castle. </a:t>
            </a:r>
            <a:endParaRPr sz="1600">
              <a:solidFill>
                <a:srgbClr val="F3F3F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WHY is this effective?</a:t>
            </a:r>
            <a:endParaRPr sz="1600">
              <a:solidFill>
                <a:srgbClr val="F3F3F3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/>
        </p:nvSpPr>
        <p:spPr>
          <a:xfrm>
            <a:off x="170700" y="0"/>
            <a:ext cx="8694000" cy="46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00"/>
                </a:solidFill>
                <a:latin typeface="Georgia"/>
                <a:ea typeface="Georgia"/>
                <a:cs typeface="Georgia"/>
                <a:sym typeface="Georgia"/>
              </a:rPr>
              <a:t>Thesis:  Belle is most responsible for the Beast’s transformation; his relationship with her taught him generosity and kindness. </a:t>
            </a:r>
            <a:endParaRPr sz="2400">
              <a:solidFill>
                <a:srgbClr val="FFFF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FF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00"/>
                </a:solidFill>
                <a:latin typeface="Georgia"/>
                <a:ea typeface="Georgia"/>
                <a:cs typeface="Georgia"/>
                <a:sym typeface="Georgia"/>
              </a:rPr>
              <a:t>Topic Sentence/Claim #1:  </a:t>
            </a:r>
            <a:r>
              <a:rPr lang="en" sz="24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The Beast learns to be generous once he witnesses the positive impact of Belle’s selflessness towards others in the castle. </a:t>
            </a:r>
            <a:endParaRPr sz="2400">
              <a:solidFill>
                <a:srgbClr val="F3F3F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3F3F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00"/>
                </a:solidFill>
                <a:latin typeface="Georgia"/>
                <a:ea typeface="Georgia"/>
                <a:cs typeface="Georgia"/>
                <a:sym typeface="Georgia"/>
              </a:rPr>
              <a:t>Topic Sentence/Claim #2: </a:t>
            </a:r>
            <a:r>
              <a:rPr lang="en" sz="24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 Write your own.  </a:t>
            </a:r>
            <a:endParaRPr sz="2400">
              <a:solidFill>
                <a:srgbClr val="F3F3F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3F3F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*Share ideas. </a:t>
            </a:r>
            <a:endParaRPr sz="2400">
              <a:solidFill>
                <a:srgbClr val="F3F3F3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455175" y="307250"/>
            <a:ext cx="8272800" cy="445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>
                <a:solidFill>
                  <a:srgbClr val="FFFF00"/>
                </a:solidFill>
                <a:latin typeface="Georgia"/>
                <a:ea typeface="Georgia"/>
                <a:cs typeface="Georgia"/>
                <a:sym typeface="Georgia"/>
              </a:rPr>
              <a:t>Thesis: Throughout the film, the most important message that shines through is the complicated relationship between a father and his growing son.</a:t>
            </a:r>
            <a:endParaRPr sz="1800" b="0">
              <a:solidFill>
                <a:srgbClr val="FFFF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>
              <a:solidFill>
                <a:srgbClr val="FFFF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0" i="1">
                <a:solidFill>
                  <a:srgbClr val="FFFF00"/>
                </a:solidFill>
                <a:latin typeface="Georgia"/>
                <a:ea typeface="Georgia"/>
                <a:cs typeface="Georgia"/>
                <a:sym typeface="Georgia"/>
              </a:rPr>
              <a:t>Let’s discuss this prompt as a class!</a:t>
            </a:r>
            <a:endParaRPr sz="2400" b="0" i="1">
              <a:solidFill>
                <a:srgbClr val="FFFF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>
              <a:solidFill>
                <a:srgbClr val="FFFF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>
                <a:solidFill>
                  <a:srgbClr val="FFFF00"/>
                </a:solidFill>
                <a:latin typeface="Georgia"/>
                <a:ea typeface="Georgia"/>
                <a:cs typeface="Georgia"/>
                <a:sym typeface="Georgia"/>
              </a:rPr>
              <a:t>Topic Sentence/Claim #1: </a:t>
            </a:r>
            <a:r>
              <a:rPr lang="en" sz="1800" b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Write your own with a partner</a:t>
            </a:r>
            <a:endParaRPr sz="1800" b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>
                <a:solidFill>
                  <a:srgbClr val="FFFF00"/>
                </a:solidFill>
                <a:latin typeface="Georgia"/>
                <a:ea typeface="Georgia"/>
                <a:cs typeface="Georgia"/>
                <a:sym typeface="Georgia"/>
              </a:rPr>
              <a:t>Topic Sentence/Claim #2: </a:t>
            </a:r>
            <a:r>
              <a:rPr lang="en" sz="1800" b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Write your own with a partner</a:t>
            </a:r>
            <a:endParaRPr sz="1800" b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>
              <a:solidFill>
                <a:srgbClr val="FFFF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>
                <a:solidFill>
                  <a:srgbClr val="FFFF00"/>
                </a:solidFill>
                <a:latin typeface="Georgia"/>
                <a:ea typeface="Georgia"/>
                <a:cs typeface="Georgia"/>
                <a:sym typeface="Georgia"/>
              </a:rPr>
              <a:t>Topic Sentence/Claim #3:</a:t>
            </a:r>
            <a:r>
              <a:rPr lang="en" sz="1800" b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 Write your own with a partner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/>
        </p:nvSpPr>
        <p:spPr>
          <a:xfrm>
            <a:off x="227300" y="299625"/>
            <a:ext cx="8606700" cy="45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Final Activity: </a:t>
            </a: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Read the following essay prompt and outline a thesis and three topic sentences/claims that you could use in your essay. </a:t>
            </a: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00"/>
                </a:solidFill>
              </a:rPr>
              <a:t>Essay Prompt:  In </a:t>
            </a:r>
            <a:r>
              <a:rPr lang="en" sz="2400" i="1">
                <a:solidFill>
                  <a:srgbClr val="FFFF00"/>
                </a:solidFill>
              </a:rPr>
              <a:t>Beauty and the Beast</a:t>
            </a:r>
            <a:r>
              <a:rPr lang="en" sz="2400">
                <a:solidFill>
                  <a:srgbClr val="FFFF00"/>
                </a:solidFill>
              </a:rPr>
              <a:t>, there is a clear conflict between Belle and Gaston.  What is it about Gaston that makes Belle refuse to accept his marriage proposal?</a:t>
            </a:r>
            <a:endParaRPr sz="2400"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Please write:   </a:t>
            </a:r>
            <a:br>
              <a:rPr lang="en" sz="2400">
                <a:solidFill>
                  <a:srgbClr val="FFFFFF"/>
                </a:solidFill>
              </a:rPr>
            </a:b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Thesis: </a:t>
            </a: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Topic Sentence/Claim #1:</a:t>
            </a: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Topic Sentence/Claim #2:</a:t>
            </a: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Topic Sentence/Claim #3:</a:t>
            </a: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FFFFFF"/>
                </a:solidFill>
              </a:rPr>
              <a:t>*Share and discuss ideas. </a:t>
            </a:r>
            <a:endParaRPr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662</Words>
  <Application>Microsoft Office PowerPoint</Application>
  <PresentationFormat>On-screen Show (16:9)</PresentationFormat>
  <Paragraphs>56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Raleway</vt:lpstr>
      <vt:lpstr>Arial</vt:lpstr>
      <vt:lpstr>Georgia</vt:lpstr>
      <vt:lpstr>Source Sans Pro</vt:lpstr>
      <vt:lpstr>Plum</vt:lpstr>
      <vt:lpstr>Thesis Statements &amp; Topic Sentences</vt:lpstr>
      <vt:lpstr>PowerPoint Presentation</vt:lpstr>
      <vt:lpstr>PowerPoint Presentation</vt:lpstr>
      <vt:lpstr>PowerPoint Presentation</vt:lpstr>
      <vt:lpstr>PowerPoint Presentation</vt:lpstr>
      <vt:lpstr>Thesis: Throughout the film, the most important message that shines through is the complicated relationship between a father and his growing son.  Let’s discuss this prompt as a class!  Topic Sentence/Claim #1: Write your own with a partner  Topic Sentence/Claim #2: Write your own with a partner  Topic Sentence/Claim #3: Write your own with a partner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 Statements &amp; Topic Sentences</dc:title>
  <dc:creator>Laura Hedegard</dc:creator>
  <cp:lastModifiedBy>Laura Hedegard</cp:lastModifiedBy>
  <cp:revision>2</cp:revision>
  <dcterms:modified xsi:type="dcterms:W3CDTF">2018-09-14T17:54:03Z</dcterms:modified>
</cp:coreProperties>
</file>